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0" r:id="rId3"/>
    <p:sldId id="271" r:id="rId4"/>
    <p:sldId id="258" r:id="rId5"/>
    <p:sldId id="272" r:id="rId6"/>
    <p:sldId id="259" r:id="rId7"/>
    <p:sldId id="275" r:id="rId8"/>
    <p:sldId id="261" r:id="rId9"/>
    <p:sldId id="262" r:id="rId10"/>
    <p:sldId id="277" r:id="rId11"/>
    <p:sldId id="263" r:id="rId12"/>
    <p:sldId id="264" r:id="rId13"/>
    <p:sldId id="265" r:id="rId14"/>
    <p:sldId id="280" r:id="rId15"/>
    <p:sldId id="281" r:id="rId16"/>
    <p:sldId id="282" r:id="rId17"/>
    <p:sldId id="287" r:id="rId18"/>
    <p:sldId id="288" r:id="rId19"/>
    <p:sldId id="289" r:id="rId20"/>
    <p:sldId id="290" r:id="rId21"/>
    <p:sldId id="291" r:id="rId22"/>
    <p:sldId id="292" r:id="rId23"/>
    <p:sldId id="283" r:id="rId24"/>
    <p:sldId id="267" r:id="rId25"/>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555"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D6C05664-1F86-4553-BE72-12989EC8EE1E}" type="datetimeFigureOut">
              <a:rPr lang="de-DE" smtClean="0"/>
              <a:pPr/>
              <a:t>27.12.2021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4EEC762-6D72-4FA0-B52F-1374D9284318}" type="slidenum">
              <a:rPr lang="de-DE" smtClean="0"/>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6C05664-1F86-4553-BE72-12989EC8EE1E}" type="datetimeFigureOut">
              <a:rPr lang="de-DE" smtClean="0"/>
              <a:pPr/>
              <a:t>27.12.2021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4EEC762-6D72-4FA0-B52F-1374D9284318}"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6C05664-1F86-4553-BE72-12989EC8EE1E}" type="datetimeFigureOut">
              <a:rPr lang="de-DE" smtClean="0"/>
              <a:pPr/>
              <a:t>27.12.2021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4EEC762-6D72-4FA0-B52F-1374D9284318}"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6C05664-1F86-4553-BE72-12989EC8EE1E}" type="datetimeFigureOut">
              <a:rPr lang="de-DE" smtClean="0"/>
              <a:pPr/>
              <a:t>27.12.2021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4EEC762-6D72-4FA0-B52F-1374D9284318}"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p:txBody>
          <a:bodyPr/>
          <a:lstStyle/>
          <a:p>
            <a:fld id="{D6C05664-1F86-4553-BE72-12989EC8EE1E}" type="datetimeFigureOut">
              <a:rPr lang="de-DE" smtClean="0"/>
              <a:pPr/>
              <a:t>27.12.2021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4EEC762-6D72-4FA0-B52F-1374D9284318}"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D6C05664-1F86-4553-BE72-12989EC8EE1E}" type="datetimeFigureOut">
              <a:rPr lang="de-DE" smtClean="0"/>
              <a:pPr/>
              <a:t>27.12.2021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B4EEC762-6D72-4FA0-B52F-1374D9284318}"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D6C05664-1F86-4553-BE72-12989EC8EE1E}" type="datetimeFigureOut">
              <a:rPr lang="de-DE" smtClean="0"/>
              <a:pPr/>
              <a:t>27.12.2021</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B4EEC762-6D72-4FA0-B52F-1374D9284318}"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D6C05664-1F86-4553-BE72-12989EC8EE1E}" type="datetimeFigureOut">
              <a:rPr lang="de-DE" smtClean="0"/>
              <a:pPr/>
              <a:t>27.12.2021</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B4EEC762-6D72-4FA0-B52F-1374D9284318}"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D6C05664-1F86-4553-BE72-12989EC8EE1E}" type="datetimeFigureOut">
              <a:rPr lang="de-DE" smtClean="0"/>
              <a:pPr/>
              <a:t>27.12.2021</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B4EEC762-6D72-4FA0-B52F-1374D9284318}"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D6C05664-1F86-4553-BE72-12989EC8EE1E}" type="datetimeFigureOut">
              <a:rPr lang="de-DE" smtClean="0"/>
              <a:pPr/>
              <a:t>27.12.2021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B4EEC762-6D72-4FA0-B52F-1374D9284318}"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D6C05664-1F86-4553-BE72-12989EC8EE1E}" type="datetimeFigureOut">
              <a:rPr lang="de-DE" smtClean="0"/>
              <a:pPr/>
              <a:t>27.12.2021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B4EEC762-6D72-4FA0-B52F-1374D9284318}"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C05664-1F86-4553-BE72-12989EC8EE1E}" type="datetimeFigureOut">
              <a:rPr lang="de-DE" smtClean="0"/>
              <a:pPr/>
              <a:t>27.12.2021</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EEC762-6D72-4FA0-B52F-1374D9284318}"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video" Target="file:///D:\EM-2020\KURS2020\02Hintergruende\Ppt2a\04Skrjabin-Prometh&#233;e1910.mp4"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D3857CD3-74E8-4BA3-A188-107D06F49BAD}"/>
              </a:ext>
            </a:extLst>
          </p:cNvPr>
          <p:cNvSpPr txBox="1"/>
          <p:nvPr/>
        </p:nvSpPr>
        <p:spPr>
          <a:xfrm>
            <a:off x="755576" y="1556792"/>
            <a:ext cx="7737759" cy="830997"/>
          </a:xfrm>
          <a:prstGeom prst="rect">
            <a:avLst/>
          </a:prstGeom>
          <a:noFill/>
        </p:spPr>
        <p:txBody>
          <a:bodyPr wrap="none" rtlCol="0">
            <a:spAutoFit/>
          </a:bodyPr>
          <a:lstStyle/>
          <a:p>
            <a:r>
              <a:rPr lang="de-DE" sz="4800" dirty="0"/>
              <a:t>101 Jahre Elektronische Musik</a:t>
            </a:r>
          </a:p>
        </p:txBody>
      </p:sp>
      <p:sp>
        <p:nvSpPr>
          <p:cNvPr id="5" name="Textfeld 4">
            <a:extLst>
              <a:ext uri="{FF2B5EF4-FFF2-40B4-BE49-F238E27FC236}">
                <a16:creationId xmlns:a16="http://schemas.microsoft.com/office/drawing/2014/main" id="{7BA2BB49-5A58-4E35-9E32-7E61E9343995}"/>
              </a:ext>
            </a:extLst>
          </p:cNvPr>
          <p:cNvSpPr txBox="1"/>
          <p:nvPr/>
        </p:nvSpPr>
        <p:spPr>
          <a:xfrm>
            <a:off x="1717411" y="4093297"/>
            <a:ext cx="5709177" cy="1200329"/>
          </a:xfrm>
          <a:prstGeom prst="rect">
            <a:avLst/>
          </a:prstGeom>
          <a:noFill/>
          <a:ln>
            <a:solidFill>
              <a:schemeClr val="accent2"/>
            </a:solidFill>
          </a:ln>
          <a:effectLst>
            <a:glow rad="63500">
              <a:schemeClr val="accent4">
                <a:satMod val="175000"/>
                <a:alpha val="40000"/>
              </a:schemeClr>
            </a:glow>
          </a:effectLst>
        </p:spPr>
        <p:txBody>
          <a:bodyPr wrap="square" rtlCol="0">
            <a:spAutoFit/>
          </a:bodyPr>
          <a:lstStyle/>
          <a:p>
            <a:pPr algn="ctr"/>
            <a:r>
              <a:rPr lang="de-DE" sz="2400" dirty="0"/>
              <a:t>Das „kompositionstechnische Umfeld“ in der ersten Hälfte des 20. Jahrhunderts , aus dem heraus Elektronische Musik entstanden ist</a:t>
            </a:r>
            <a:endParaRPr lang="de-DE" sz="1600" dirty="0"/>
          </a:p>
        </p:txBody>
      </p:sp>
      <p:sp>
        <p:nvSpPr>
          <p:cNvPr id="2" name="Textfeld 1">
            <a:extLst>
              <a:ext uri="{FF2B5EF4-FFF2-40B4-BE49-F238E27FC236}">
                <a16:creationId xmlns:a16="http://schemas.microsoft.com/office/drawing/2014/main" id="{8E70531E-4BF1-4367-9B55-FF5AB11EEDC6}"/>
              </a:ext>
            </a:extLst>
          </p:cNvPr>
          <p:cNvSpPr txBox="1"/>
          <p:nvPr/>
        </p:nvSpPr>
        <p:spPr>
          <a:xfrm>
            <a:off x="3563888" y="3429000"/>
            <a:ext cx="974819" cy="461665"/>
          </a:xfrm>
          <a:prstGeom prst="rect">
            <a:avLst/>
          </a:prstGeom>
          <a:noFill/>
        </p:spPr>
        <p:txBody>
          <a:bodyPr wrap="none" rtlCol="0">
            <a:spAutoFit/>
          </a:bodyPr>
          <a:lstStyle/>
          <a:p>
            <a:r>
              <a:rPr lang="de-DE" sz="2400" dirty="0"/>
              <a:t>Teil 1a</a:t>
            </a:r>
          </a:p>
        </p:txBody>
      </p:sp>
    </p:spTree>
    <p:extLst>
      <p:ext uri="{BB962C8B-B14F-4D97-AF65-F5344CB8AC3E}">
        <p14:creationId xmlns:p14="http://schemas.microsoft.com/office/powerpoint/2010/main" val="972504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683568" y="692696"/>
            <a:ext cx="3299045" cy="369332"/>
          </a:xfrm>
          <a:prstGeom prst="rect">
            <a:avLst/>
          </a:prstGeom>
          <a:noFill/>
        </p:spPr>
        <p:txBody>
          <a:bodyPr wrap="none" rtlCol="0">
            <a:spAutoFit/>
          </a:bodyPr>
          <a:lstStyle/>
          <a:p>
            <a:r>
              <a:rPr lang="de-DE" dirty="0"/>
              <a:t>Die Emanzipation des Publikums</a:t>
            </a:r>
          </a:p>
        </p:txBody>
      </p:sp>
      <p:sp>
        <p:nvSpPr>
          <p:cNvPr id="4" name="Rechteck 3"/>
          <p:cNvSpPr/>
          <p:nvPr/>
        </p:nvSpPr>
        <p:spPr>
          <a:xfrm>
            <a:off x="1115616" y="1340768"/>
            <a:ext cx="7704856" cy="1292662"/>
          </a:xfrm>
          <a:prstGeom prst="rect">
            <a:avLst/>
          </a:prstGeom>
        </p:spPr>
        <p:txBody>
          <a:bodyPr wrap="square">
            <a:spAutoFit/>
          </a:bodyPr>
          <a:lstStyle/>
          <a:p>
            <a:r>
              <a:rPr lang="de-DE" b="1" dirty="0"/>
              <a:t>Die russische „</a:t>
            </a:r>
            <a:r>
              <a:rPr lang="de-DE" sz="2400" b="1" dirty="0"/>
              <a:t>Proletkult</a:t>
            </a:r>
            <a:r>
              <a:rPr lang="de-DE" b="1" dirty="0"/>
              <a:t>“  hat neben die Emanzipation des Geräusches und des Alltags (wie die „Futuristen“) noch die des Arbeitslebens und damit des (Arbeiter-)Publikums gestellt.</a:t>
            </a:r>
          </a:p>
          <a:p>
            <a:r>
              <a:rPr lang="de-DE" b="1" dirty="0" err="1"/>
              <a:t>Avraamov</a:t>
            </a:r>
            <a:r>
              <a:rPr lang="de-DE" b="1" dirty="0"/>
              <a:t> inszeniert 1922 in Baku eine Freiluftkonzert für Fabriksirenen.</a:t>
            </a:r>
          </a:p>
        </p:txBody>
      </p:sp>
      <p:pic>
        <p:nvPicPr>
          <p:cNvPr id="6" name="Grafik 5" descr="baku-partitur.jpg">
            <a:extLst>
              <a:ext uri="{FF2B5EF4-FFF2-40B4-BE49-F238E27FC236}">
                <a16:creationId xmlns:a16="http://schemas.microsoft.com/office/drawing/2014/main" id="{9C5FA236-7742-4A18-BABF-661B0B866E40}"/>
              </a:ext>
            </a:extLst>
          </p:cNvPr>
          <p:cNvPicPr>
            <a:picLocks noChangeAspect="1"/>
          </p:cNvPicPr>
          <p:nvPr/>
        </p:nvPicPr>
        <p:blipFill>
          <a:blip r:embed="rId2" cstate="print"/>
          <a:stretch>
            <a:fillRect/>
          </a:stretch>
        </p:blipFill>
        <p:spPr>
          <a:xfrm>
            <a:off x="1187624" y="2565417"/>
            <a:ext cx="6048672" cy="414908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683568" y="692696"/>
            <a:ext cx="3299045" cy="369332"/>
          </a:xfrm>
          <a:prstGeom prst="rect">
            <a:avLst/>
          </a:prstGeom>
          <a:noFill/>
        </p:spPr>
        <p:txBody>
          <a:bodyPr wrap="none" rtlCol="0">
            <a:spAutoFit/>
          </a:bodyPr>
          <a:lstStyle/>
          <a:p>
            <a:r>
              <a:rPr lang="de-DE" dirty="0"/>
              <a:t>Die Emanzipation des Publikums!</a:t>
            </a:r>
          </a:p>
        </p:txBody>
      </p:sp>
      <p:sp>
        <p:nvSpPr>
          <p:cNvPr id="4" name="Rechteck 3"/>
          <p:cNvSpPr/>
          <p:nvPr/>
        </p:nvSpPr>
        <p:spPr>
          <a:xfrm>
            <a:off x="1115616" y="1340768"/>
            <a:ext cx="7704856" cy="2123658"/>
          </a:xfrm>
          <a:prstGeom prst="rect">
            <a:avLst/>
          </a:prstGeom>
        </p:spPr>
        <p:txBody>
          <a:bodyPr wrap="square">
            <a:spAutoFit/>
          </a:bodyPr>
          <a:lstStyle/>
          <a:p>
            <a:r>
              <a:rPr lang="de-DE" b="1" dirty="0"/>
              <a:t>Die russische „</a:t>
            </a:r>
            <a:r>
              <a:rPr lang="de-DE" sz="2400" b="1" dirty="0"/>
              <a:t>Proletkult</a:t>
            </a:r>
            <a:r>
              <a:rPr lang="de-DE" b="1" dirty="0"/>
              <a:t>“  hat neben die Emanzipation des Geräusches und Alltags („Futuristen“) noch die des Arbeitslebens und damit des (Arbeiter-) Publikums gestellt.</a:t>
            </a:r>
          </a:p>
          <a:p>
            <a:endParaRPr lang="de-DE" b="1" dirty="0"/>
          </a:p>
          <a:p>
            <a:r>
              <a:rPr lang="de-DE" b="1" dirty="0" err="1"/>
              <a:t>Mosolow</a:t>
            </a:r>
            <a:r>
              <a:rPr lang="de-DE" b="1" dirty="0"/>
              <a:t> bringt ein klassisches Orchester dazu, die Arbeit in einer Eisengießerei darzustellen.</a:t>
            </a:r>
          </a:p>
          <a:p>
            <a:endParaRPr lang="de-DE" b="1" dirty="0"/>
          </a:p>
        </p:txBody>
      </p:sp>
      <p:pic>
        <p:nvPicPr>
          <p:cNvPr id="5" name="Grafik 4" descr="zavod.jpg"/>
          <p:cNvPicPr>
            <a:picLocks noChangeAspect="1"/>
          </p:cNvPicPr>
          <p:nvPr/>
        </p:nvPicPr>
        <p:blipFill>
          <a:blip r:embed="rId2" cstate="print"/>
          <a:stretch>
            <a:fillRect/>
          </a:stretch>
        </p:blipFill>
        <p:spPr>
          <a:xfrm>
            <a:off x="4211960" y="4077072"/>
            <a:ext cx="4716016" cy="2652759"/>
          </a:xfrm>
          <a:prstGeom prst="rect">
            <a:avLst/>
          </a:prstGeom>
        </p:spPr>
      </p:pic>
      <p:pic>
        <p:nvPicPr>
          <p:cNvPr id="6" name="Grafik 5" descr="rivoluzione-dottobre-3.jpg"/>
          <p:cNvPicPr>
            <a:picLocks noChangeAspect="1"/>
          </p:cNvPicPr>
          <p:nvPr/>
        </p:nvPicPr>
        <p:blipFill>
          <a:blip r:embed="rId3" cstate="print"/>
          <a:stretch>
            <a:fillRect/>
          </a:stretch>
        </p:blipFill>
        <p:spPr>
          <a:xfrm>
            <a:off x="539552" y="3861048"/>
            <a:ext cx="3484731" cy="284177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683568" y="692696"/>
            <a:ext cx="4131644" cy="369332"/>
          </a:xfrm>
          <a:prstGeom prst="rect">
            <a:avLst/>
          </a:prstGeom>
          <a:noFill/>
        </p:spPr>
        <p:txBody>
          <a:bodyPr wrap="none" rtlCol="0">
            <a:spAutoFit/>
          </a:bodyPr>
          <a:lstStyle/>
          <a:p>
            <a:r>
              <a:rPr lang="de-DE" dirty="0"/>
              <a:t>Die Emanzipation des Begriffs von „Kunst“</a:t>
            </a:r>
          </a:p>
        </p:txBody>
      </p:sp>
      <p:sp>
        <p:nvSpPr>
          <p:cNvPr id="3" name="Textfeld 2"/>
          <p:cNvSpPr txBox="1"/>
          <p:nvPr/>
        </p:nvSpPr>
        <p:spPr>
          <a:xfrm>
            <a:off x="1259632" y="1628800"/>
            <a:ext cx="6192687" cy="738664"/>
          </a:xfrm>
          <a:prstGeom prst="rect">
            <a:avLst/>
          </a:prstGeom>
          <a:noFill/>
        </p:spPr>
        <p:txBody>
          <a:bodyPr wrap="square" rtlCol="0">
            <a:spAutoFit/>
          </a:bodyPr>
          <a:lstStyle/>
          <a:p>
            <a:r>
              <a:rPr lang="de-DE" sz="2400" b="1" dirty="0"/>
              <a:t>Eric Satie </a:t>
            </a:r>
            <a:r>
              <a:rPr lang="de-DE" b="1" dirty="0"/>
              <a:t>ist bekannt für sein Konzept einer </a:t>
            </a:r>
            <a:r>
              <a:rPr lang="de-DE" b="1" dirty="0" err="1"/>
              <a:t>Ambient</a:t>
            </a:r>
            <a:r>
              <a:rPr lang="de-DE" b="1" dirty="0"/>
              <a:t>-Music.</a:t>
            </a:r>
          </a:p>
          <a:p>
            <a:r>
              <a:rPr lang="de-DE" b="1" dirty="0"/>
              <a:t>Er ist Vorbild u.a. für Brian </a:t>
            </a:r>
            <a:r>
              <a:rPr lang="de-DE" b="1" dirty="0" err="1"/>
              <a:t>Eno‘s</a:t>
            </a:r>
            <a:r>
              <a:rPr lang="de-DE" b="1" dirty="0"/>
              <a:t> Konzept Elektronischer Musik.</a:t>
            </a:r>
          </a:p>
        </p:txBody>
      </p:sp>
      <p:pic>
        <p:nvPicPr>
          <p:cNvPr id="4" name="Grafik 3" descr="satie.jpg"/>
          <p:cNvPicPr>
            <a:picLocks noChangeAspect="1"/>
          </p:cNvPicPr>
          <p:nvPr/>
        </p:nvPicPr>
        <p:blipFill>
          <a:blip r:embed="rId2" cstate="print"/>
          <a:stretch>
            <a:fillRect/>
          </a:stretch>
        </p:blipFill>
        <p:spPr>
          <a:xfrm>
            <a:off x="2267744" y="2323204"/>
            <a:ext cx="4571470" cy="381260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683568" y="692696"/>
            <a:ext cx="3484737" cy="369332"/>
          </a:xfrm>
          <a:prstGeom prst="rect">
            <a:avLst/>
          </a:prstGeom>
          <a:noFill/>
        </p:spPr>
        <p:txBody>
          <a:bodyPr wrap="none" rtlCol="0">
            <a:spAutoFit/>
          </a:bodyPr>
          <a:lstStyle/>
          <a:p>
            <a:r>
              <a:rPr lang="de-DE" dirty="0"/>
              <a:t>Die Emanzipation des Abendlandes</a:t>
            </a:r>
          </a:p>
        </p:txBody>
      </p:sp>
      <p:sp>
        <p:nvSpPr>
          <p:cNvPr id="3" name="Rechteck 2"/>
          <p:cNvSpPr/>
          <p:nvPr/>
        </p:nvSpPr>
        <p:spPr>
          <a:xfrm>
            <a:off x="1115616" y="1340768"/>
            <a:ext cx="3456384" cy="4616648"/>
          </a:xfrm>
          <a:prstGeom prst="rect">
            <a:avLst/>
          </a:prstGeom>
        </p:spPr>
        <p:txBody>
          <a:bodyPr wrap="square">
            <a:spAutoFit/>
          </a:bodyPr>
          <a:lstStyle/>
          <a:p>
            <a:r>
              <a:rPr lang="de-DE" sz="2400" b="1" dirty="0"/>
              <a:t>Georg </a:t>
            </a:r>
            <a:r>
              <a:rPr lang="de-DE" sz="2400" b="1" dirty="0" err="1"/>
              <a:t>Capellen</a:t>
            </a:r>
            <a:r>
              <a:rPr lang="de-DE" sz="2400" b="1" dirty="0"/>
              <a:t>  </a:t>
            </a:r>
            <a:r>
              <a:rPr lang="de-DE" b="1" dirty="0"/>
              <a:t>stellt 1908 fest, dass das System der traditionellen Musik des 19. Jahrhunderts verbraucht ist. Er plädiert dafür, dass europäische Komponisten ihre Ohren für die Musik anderer Kulturkreise öffnen und spricht als Erster auch von „Weltmusik“.</a:t>
            </a:r>
          </a:p>
          <a:p>
            <a:endParaRPr lang="de-DE" b="1" dirty="0"/>
          </a:p>
          <a:p>
            <a:r>
              <a:rPr lang="de-DE" b="1" dirty="0"/>
              <a:t>Der Elektronik-Papst Karlheinz Stockhausen ist der Erste, der nach </a:t>
            </a:r>
            <a:r>
              <a:rPr lang="de-DE" b="1" dirty="0" err="1"/>
              <a:t>Capellen</a:t>
            </a:r>
            <a:r>
              <a:rPr lang="de-DE" b="1" dirty="0"/>
              <a:t> wieder von „Weltmusik“ spricht und diese mit seinen elektronischen „Hymnen“ verwirklicht.</a:t>
            </a:r>
          </a:p>
        </p:txBody>
      </p:sp>
      <p:pic>
        <p:nvPicPr>
          <p:cNvPr id="4" name="Grafik 3" descr="capellen3.jpg"/>
          <p:cNvPicPr>
            <a:picLocks noChangeAspect="1"/>
          </p:cNvPicPr>
          <p:nvPr/>
        </p:nvPicPr>
        <p:blipFill>
          <a:blip r:embed="rId2" cstate="print"/>
          <a:stretch>
            <a:fillRect/>
          </a:stretch>
        </p:blipFill>
        <p:spPr>
          <a:xfrm rot="646197">
            <a:off x="4765925" y="1345683"/>
            <a:ext cx="3580773" cy="472514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1187624" y="2276872"/>
            <a:ext cx="6624736" cy="2308324"/>
          </a:xfrm>
          <a:prstGeom prst="rect">
            <a:avLst/>
          </a:prstGeom>
          <a:solidFill>
            <a:schemeClr val="bg1"/>
          </a:solidFill>
          <a:ln>
            <a:solidFill>
              <a:srgbClr val="FFC000"/>
            </a:solidFill>
          </a:ln>
        </p:spPr>
        <p:txBody>
          <a:bodyPr wrap="square">
            <a:spAutoFit/>
          </a:bodyPr>
          <a:lstStyle/>
          <a:p>
            <a:pPr marL="179388" indent="-179388">
              <a:buFontTx/>
              <a:buChar char="-"/>
            </a:pPr>
            <a:r>
              <a:rPr lang="de-DE" sz="2400" i="1" dirty="0"/>
              <a:t>Die traditionelle, tonale Musik ist verbraucht!</a:t>
            </a:r>
          </a:p>
          <a:p>
            <a:pPr marL="179388" indent="-179388">
              <a:buFontTx/>
              <a:buChar char="-"/>
            </a:pPr>
            <a:r>
              <a:rPr lang="de-DE" sz="2400" i="1" dirty="0"/>
              <a:t>Musiker müssen fortschrittlich sein!</a:t>
            </a:r>
          </a:p>
          <a:p>
            <a:pPr marL="179388" indent="-179388">
              <a:buFontTx/>
              <a:buChar char="-"/>
            </a:pPr>
            <a:r>
              <a:rPr lang="de-DE" sz="2400" i="1" dirty="0"/>
              <a:t>Etwas Neues muss her!</a:t>
            </a:r>
          </a:p>
          <a:p>
            <a:pPr marL="179388" indent="-179388">
              <a:buFontTx/>
              <a:buChar char="-"/>
            </a:pPr>
            <a:r>
              <a:rPr lang="de-DE" sz="2400" i="1" dirty="0"/>
              <a:t>Die Natur des Tones/Klanges ist unendlich!</a:t>
            </a:r>
          </a:p>
          <a:p>
            <a:pPr marL="179388" indent="-179388">
              <a:buFontTx/>
              <a:buChar char="-"/>
            </a:pPr>
            <a:r>
              <a:rPr lang="de-DE" sz="2400" i="1" dirty="0"/>
              <a:t>Kunst und Alltag müssen näher zueinander rücken!</a:t>
            </a:r>
          </a:p>
          <a:p>
            <a:pPr marL="179388" indent="-179388">
              <a:buFontTx/>
              <a:buChar char="-"/>
            </a:pPr>
            <a:r>
              <a:rPr lang="de-DE" sz="2400" i="1" dirty="0"/>
              <a:t>Das Abendland ist am Ende!</a:t>
            </a:r>
          </a:p>
        </p:txBody>
      </p:sp>
      <p:sp>
        <p:nvSpPr>
          <p:cNvPr id="5" name="Textfeld 4">
            <a:extLst>
              <a:ext uri="{FF2B5EF4-FFF2-40B4-BE49-F238E27FC236}">
                <a16:creationId xmlns:a16="http://schemas.microsoft.com/office/drawing/2014/main" id="{376BF9EF-8F98-4E00-9B0E-03F2F029E78E}"/>
              </a:ext>
            </a:extLst>
          </p:cNvPr>
          <p:cNvSpPr txBox="1"/>
          <p:nvPr/>
        </p:nvSpPr>
        <p:spPr>
          <a:xfrm>
            <a:off x="1755094" y="1052736"/>
            <a:ext cx="3960440" cy="369332"/>
          </a:xfrm>
          <a:prstGeom prst="rect">
            <a:avLst/>
          </a:prstGeom>
          <a:noFill/>
        </p:spPr>
        <p:txBody>
          <a:bodyPr wrap="square" rtlCol="0">
            <a:spAutoFit/>
          </a:bodyPr>
          <a:lstStyle/>
          <a:p>
            <a:r>
              <a:rPr lang="de-DE" dirty="0"/>
              <a:t>Zusammenfassung:</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D3857CD3-74E8-4BA3-A188-107D06F49BAD}"/>
              </a:ext>
            </a:extLst>
          </p:cNvPr>
          <p:cNvSpPr txBox="1"/>
          <p:nvPr/>
        </p:nvSpPr>
        <p:spPr>
          <a:xfrm>
            <a:off x="755576" y="1556792"/>
            <a:ext cx="7737759" cy="830997"/>
          </a:xfrm>
          <a:prstGeom prst="rect">
            <a:avLst/>
          </a:prstGeom>
          <a:noFill/>
        </p:spPr>
        <p:txBody>
          <a:bodyPr wrap="none" rtlCol="0">
            <a:spAutoFit/>
          </a:bodyPr>
          <a:lstStyle/>
          <a:p>
            <a:r>
              <a:rPr lang="de-DE" sz="4800" dirty="0"/>
              <a:t>101 Jahre Elektronische Musik</a:t>
            </a:r>
          </a:p>
        </p:txBody>
      </p:sp>
      <p:sp>
        <p:nvSpPr>
          <p:cNvPr id="5" name="Textfeld 4">
            <a:extLst>
              <a:ext uri="{FF2B5EF4-FFF2-40B4-BE49-F238E27FC236}">
                <a16:creationId xmlns:a16="http://schemas.microsoft.com/office/drawing/2014/main" id="{7BA2BB49-5A58-4E35-9E32-7E61E9343995}"/>
              </a:ext>
            </a:extLst>
          </p:cNvPr>
          <p:cNvSpPr txBox="1"/>
          <p:nvPr/>
        </p:nvSpPr>
        <p:spPr>
          <a:xfrm>
            <a:off x="1717411" y="4093297"/>
            <a:ext cx="5709177" cy="1200329"/>
          </a:xfrm>
          <a:prstGeom prst="rect">
            <a:avLst/>
          </a:prstGeom>
          <a:noFill/>
          <a:ln>
            <a:solidFill>
              <a:schemeClr val="accent2"/>
            </a:solidFill>
          </a:ln>
          <a:effectLst>
            <a:glow rad="63500">
              <a:schemeClr val="accent4">
                <a:satMod val="175000"/>
                <a:alpha val="40000"/>
              </a:schemeClr>
            </a:glow>
          </a:effectLst>
        </p:spPr>
        <p:txBody>
          <a:bodyPr wrap="square" rtlCol="0">
            <a:spAutoFit/>
          </a:bodyPr>
          <a:lstStyle/>
          <a:p>
            <a:pPr algn="ctr"/>
            <a:r>
              <a:rPr lang="de-DE" sz="2400" dirty="0"/>
              <a:t>Die „Philosophie“ der Elektronischen Musik, demonstriert an fünf Möglichkeiten,</a:t>
            </a:r>
          </a:p>
          <a:p>
            <a:pPr algn="ctr"/>
            <a:r>
              <a:rPr lang="de-DE" sz="2400" dirty="0"/>
              <a:t> Musik mit einem </a:t>
            </a:r>
            <a:r>
              <a:rPr lang="de-DE" sz="2400" b="1" dirty="0"/>
              <a:t>Touch-Pad</a:t>
            </a:r>
            <a:r>
              <a:rPr lang="de-DE" sz="2400" dirty="0"/>
              <a:t> zu machen.</a:t>
            </a:r>
            <a:endParaRPr lang="de-DE" sz="1600" dirty="0"/>
          </a:p>
        </p:txBody>
      </p:sp>
      <p:sp>
        <p:nvSpPr>
          <p:cNvPr id="2" name="Textfeld 1">
            <a:extLst>
              <a:ext uri="{FF2B5EF4-FFF2-40B4-BE49-F238E27FC236}">
                <a16:creationId xmlns:a16="http://schemas.microsoft.com/office/drawing/2014/main" id="{8E70531E-4BF1-4367-9B55-FF5AB11EEDC6}"/>
              </a:ext>
            </a:extLst>
          </p:cNvPr>
          <p:cNvSpPr txBox="1"/>
          <p:nvPr/>
        </p:nvSpPr>
        <p:spPr>
          <a:xfrm>
            <a:off x="3563888" y="3429000"/>
            <a:ext cx="989245" cy="461665"/>
          </a:xfrm>
          <a:prstGeom prst="rect">
            <a:avLst/>
          </a:prstGeom>
          <a:noFill/>
        </p:spPr>
        <p:txBody>
          <a:bodyPr wrap="none" rtlCol="0">
            <a:spAutoFit/>
          </a:bodyPr>
          <a:lstStyle/>
          <a:p>
            <a:r>
              <a:rPr lang="de-DE" sz="2400" dirty="0"/>
              <a:t>Teil 1b</a:t>
            </a:r>
          </a:p>
        </p:txBody>
      </p:sp>
    </p:spTree>
    <p:extLst>
      <p:ext uri="{BB962C8B-B14F-4D97-AF65-F5344CB8AC3E}">
        <p14:creationId xmlns:p14="http://schemas.microsoft.com/office/powerpoint/2010/main" val="394707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AABCB38-636F-49DE-8321-7E04BB5C24FB}"/>
              </a:ext>
            </a:extLst>
          </p:cNvPr>
          <p:cNvSpPr/>
          <p:nvPr/>
        </p:nvSpPr>
        <p:spPr>
          <a:xfrm>
            <a:off x="1979712" y="1685416"/>
            <a:ext cx="5904656" cy="4320480"/>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de-DE" dirty="0"/>
          </a:p>
        </p:txBody>
      </p:sp>
      <p:sp>
        <p:nvSpPr>
          <p:cNvPr id="5" name="Textfeld 4">
            <a:extLst>
              <a:ext uri="{FF2B5EF4-FFF2-40B4-BE49-F238E27FC236}">
                <a16:creationId xmlns:a16="http://schemas.microsoft.com/office/drawing/2014/main" id="{8F6261EE-3296-4361-93E5-B1805B59BF5D}"/>
              </a:ext>
            </a:extLst>
          </p:cNvPr>
          <p:cNvSpPr txBox="1"/>
          <p:nvPr/>
        </p:nvSpPr>
        <p:spPr>
          <a:xfrm>
            <a:off x="1115617" y="836712"/>
            <a:ext cx="7776864" cy="738664"/>
          </a:xfrm>
          <a:prstGeom prst="rect">
            <a:avLst/>
          </a:prstGeom>
          <a:noFill/>
        </p:spPr>
        <p:txBody>
          <a:bodyPr wrap="square" rtlCol="0">
            <a:spAutoFit/>
          </a:bodyPr>
          <a:lstStyle/>
          <a:p>
            <a:r>
              <a:rPr lang="de-DE" dirty="0"/>
              <a:t>„</a:t>
            </a:r>
            <a:r>
              <a:rPr lang="de-DE" sz="2400" b="1" dirty="0"/>
              <a:t>Touchpad</a:t>
            </a:r>
            <a:r>
              <a:rPr lang="de-DE" dirty="0"/>
              <a:t>“ = eine berührungsempfindliche Oberfläche für das Abmischen entlang von </a:t>
            </a:r>
            <a:r>
              <a:rPr lang="de-DE" u="sng" dirty="0"/>
              <a:t>X-Y-Koordinaten</a:t>
            </a:r>
            <a:r>
              <a:rPr lang="de-DE" dirty="0"/>
              <a:t> oder von vier Eingangsquellen pro Ecke.</a:t>
            </a:r>
          </a:p>
        </p:txBody>
      </p:sp>
      <p:cxnSp>
        <p:nvCxnSpPr>
          <p:cNvPr id="7" name="Gerade Verbindung mit Pfeil 6">
            <a:extLst>
              <a:ext uri="{FF2B5EF4-FFF2-40B4-BE49-F238E27FC236}">
                <a16:creationId xmlns:a16="http://schemas.microsoft.com/office/drawing/2014/main" id="{91B87AC9-E4C3-4AF5-8610-80C27E3F2AB5}"/>
              </a:ext>
            </a:extLst>
          </p:cNvPr>
          <p:cNvCxnSpPr/>
          <p:nvPr/>
        </p:nvCxnSpPr>
        <p:spPr>
          <a:xfrm flipV="1">
            <a:off x="2105033" y="2068585"/>
            <a:ext cx="1584176" cy="2880320"/>
          </a:xfrm>
          <a:prstGeom prst="straightConnector1">
            <a:avLst/>
          </a:prstGeom>
          <a:ln w="381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id="{319EA541-3331-4C3E-A5CF-F0FCDCC414F9}"/>
              </a:ext>
            </a:extLst>
          </p:cNvPr>
          <p:cNvCxnSpPr>
            <a:cxnSpLocks/>
          </p:cNvCxnSpPr>
          <p:nvPr/>
        </p:nvCxnSpPr>
        <p:spPr>
          <a:xfrm>
            <a:off x="2127920" y="4948905"/>
            <a:ext cx="4532312" cy="1432423"/>
          </a:xfrm>
          <a:prstGeom prst="straightConnector1">
            <a:avLst/>
          </a:prstGeom>
          <a:ln w="381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8897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AABCB38-636F-49DE-8321-7E04BB5C24FB}"/>
              </a:ext>
            </a:extLst>
          </p:cNvPr>
          <p:cNvSpPr/>
          <p:nvPr/>
        </p:nvSpPr>
        <p:spPr>
          <a:xfrm>
            <a:off x="1979712" y="1685416"/>
            <a:ext cx="5904656" cy="4320480"/>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de-DE" dirty="0"/>
          </a:p>
        </p:txBody>
      </p:sp>
      <p:sp>
        <p:nvSpPr>
          <p:cNvPr id="5" name="Textfeld 4">
            <a:extLst>
              <a:ext uri="{FF2B5EF4-FFF2-40B4-BE49-F238E27FC236}">
                <a16:creationId xmlns:a16="http://schemas.microsoft.com/office/drawing/2014/main" id="{8F6261EE-3296-4361-93E5-B1805B59BF5D}"/>
              </a:ext>
            </a:extLst>
          </p:cNvPr>
          <p:cNvSpPr txBox="1"/>
          <p:nvPr/>
        </p:nvSpPr>
        <p:spPr>
          <a:xfrm>
            <a:off x="1115617" y="836712"/>
            <a:ext cx="7776864" cy="738664"/>
          </a:xfrm>
          <a:prstGeom prst="rect">
            <a:avLst/>
          </a:prstGeom>
          <a:noFill/>
        </p:spPr>
        <p:txBody>
          <a:bodyPr wrap="square" rtlCol="0">
            <a:spAutoFit/>
          </a:bodyPr>
          <a:lstStyle/>
          <a:p>
            <a:r>
              <a:rPr lang="de-DE" dirty="0"/>
              <a:t>„</a:t>
            </a:r>
            <a:r>
              <a:rPr lang="de-DE" sz="2400" b="1" dirty="0"/>
              <a:t>Touchpad</a:t>
            </a:r>
            <a:r>
              <a:rPr lang="de-DE" dirty="0"/>
              <a:t>“ = eine berührungsempfindliche Oberfläche für das Abmischen entlang von X-Y-Koordinaten oder von </a:t>
            </a:r>
            <a:r>
              <a:rPr lang="de-DE" u="sng" dirty="0"/>
              <a:t>vier Eingangsquellen </a:t>
            </a:r>
            <a:r>
              <a:rPr lang="de-DE" dirty="0"/>
              <a:t>pro Ecke.</a:t>
            </a:r>
          </a:p>
        </p:txBody>
      </p:sp>
      <p:sp>
        <p:nvSpPr>
          <p:cNvPr id="2" name="Rechteck 1">
            <a:extLst>
              <a:ext uri="{FF2B5EF4-FFF2-40B4-BE49-F238E27FC236}">
                <a16:creationId xmlns:a16="http://schemas.microsoft.com/office/drawing/2014/main" id="{9C4EB6EA-C641-496C-8401-FC7EDB0196EC}"/>
              </a:ext>
            </a:extLst>
          </p:cNvPr>
          <p:cNvSpPr/>
          <p:nvPr/>
        </p:nvSpPr>
        <p:spPr>
          <a:xfrm>
            <a:off x="3203848" y="1772816"/>
            <a:ext cx="1221177" cy="707886"/>
          </a:xfrm>
          <a:prstGeom prst="rect">
            <a:avLst/>
          </a:prstGeom>
          <a:noFill/>
        </p:spPr>
        <p:txBody>
          <a:bodyPr wrap="square" lIns="91440" tIns="45720" rIns="91440" bIns="45720">
            <a:spAutoFit/>
          </a:bodyPr>
          <a:lstStyle/>
          <a:p>
            <a:pPr algn="ctr"/>
            <a:r>
              <a:rPr lang="de-DE" sz="4000" b="1" cap="none" spc="0" dirty="0">
                <a:ln w="0"/>
                <a:solidFill>
                  <a:schemeClr val="accent6">
                    <a:lumMod val="50000"/>
                  </a:schemeClr>
                </a:solidFill>
                <a:effectLst>
                  <a:outerShdw blurRad="38100" dist="19050" dir="2700000" algn="tl" rotWithShape="0">
                    <a:schemeClr val="dk1">
                      <a:alpha val="40000"/>
                    </a:schemeClr>
                  </a:outerShdw>
                </a:effectLst>
              </a:rPr>
              <a:t>Q3</a:t>
            </a:r>
          </a:p>
        </p:txBody>
      </p:sp>
      <p:sp>
        <p:nvSpPr>
          <p:cNvPr id="6" name="Rechteck 5">
            <a:extLst>
              <a:ext uri="{FF2B5EF4-FFF2-40B4-BE49-F238E27FC236}">
                <a16:creationId xmlns:a16="http://schemas.microsoft.com/office/drawing/2014/main" id="{9E6BC309-71F7-46B4-9F66-FEE876F6D2F8}"/>
              </a:ext>
            </a:extLst>
          </p:cNvPr>
          <p:cNvSpPr/>
          <p:nvPr/>
        </p:nvSpPr>
        <p:spPr>
          <a:xfrm>
            <a:off x="1835696" y="4464698"/>
            <a:ext cx="1221177" cy="707886"/>
          </a:xfrm>
          <a:prstGeom prst="rect">
            <a:avLst/>
          </a:prstGeom>
          <a:noFill/>
        </p:spPr>
        <p:txBody>
          <a:bodyPr wrap="square" lIns="91440" tIns="45720" rIns="91440" bIns="45720">
            <a:spAutoFit/>
          </a:bodyPr>
          <a:lstStyle/>
          <a:p>
            <a:pPr algn="ctr"/>
            <a:r>
              <a:rPr lang="de-DE" sz="4000" b="1" cap="none" spc="0" dirty="0">
                <a:ln w="0"/>
                <a:solidFill>
                  <a:schemeClr val="accent6">
                    <a:lumMod val="50000"/>
                  </a:schemeClr>
                </a:solidFill>
                <a:effectLst>
                  <a:outerShdw blurRad="38100" dist="19050" dir="2700000" algn="tl" rotWithShape="0">
                    <a:schemeClr val="dk1">
                      <a:alpha val="40000"/>
                    </a:schemeClr>
                  </a:outerShdw>
                </a:effectLst>
              </a:rPr>
              <a:t>Q1</a:t>
            </a:r>
          </a:p>
        </p:txBody>
      </p:sp>
      <p:sp>
        <p:nvSpPr>
          <p:cNvPr id="7" name="Rechteck 6">
            <a:extLst>
              <a:ext uri="{FF2B5EF4-FFF2-40B4-BE49-F238E27FC236}">
                <a16:creationId xmlns:a16="http://schemas.microsoft.com/office/drawing/2014/main" id="{F194B7E4-143B-484C-B173-7DBB8B2294D4}"/>
              </a:ext>
            </a:extLst>
          </p:cNvPr>
          <p:cNvSpPr/>
          <p:nvPr/>
        </p:nvSpPr>
        <p:spPr>
          <a:xfrm>
            <a:off x="7164288" y="2420888"/>
            <a:ext cx="1221177" cy="707886"/>
          </a:xfrm>
          <a:prstGeom prst="rect">
            <a:avLst/>
          </a:prstGeom>
          <a:noFill/>
        </p:spPr>
        <p:txBody>
          <a:bodyPr wrap="square" lIns="91440" tIns="45720" rIns="91440" bIns="45720">
            <a:spAutoFit/>
          </a:bodyPr>
          <a:lstStyle/>
          <a:p>
            <a:pPr algn="ctr"/>
            <a:r>
              <a:rPr lang="de-DE" sz="4000" b="1" cap="none" spc="0" dirty="0">
                <a:ln w="0"/>
                <a:solidFill>
                  <a:schemeClr val="accent6">
                    <a:lumMod val="50000"/>
                  </a:schemeClr>
                </a:solidFill>
                <a:effectLst>
                  <a:outerShdw blurRad="38100" dist="19050" dir="2700000" algn="tl" rotWithShape="0">
                    <a:schemeClr val="dk1">
                      <a:alpha val="40000"/>
                    </a:schemeClr>
                  </a:outerShdw>
                </a:effectLst>
              </a:rPr>
              <a:t>Q4</a:t>
            </a:r>
          </a:p>
        </p:txBody>
      </p:sp>
      <p:sp>
        <p:nvSpPr>
          <p:cNvPr id="8" name="Rechteck 7">
            <a:extLst>
              <a:ext uri="{FF2B5EF4-FFF2-40B4-BE49-F238E27FC236}">
                <a16:creationId xmlns:a16="http://schemas.microsoft.com/office/drawing/2014/main" id="{1F13D457-14C6-4FDF-97E8-4BF59DE8939C}"/>
              </a:ext>
            </a:extLst>
          </p:cNvPr>
          <p:cNvSpPr/>
          <p:nvPr/>
        </p:nvSpPr>
        <p:spPr>
          <a:xfrm>
            <a:off x="5868144" y="5733256"/>
            <a:ext cx="1221177" cy="707886"/>
          </a:xfrm>
          <a:prstGeom prst="rect">
            <a:avLst/>
          </a:prstGeom>
          <a:noFill/>
        </p:spPr>
        <p:txBody>
          <a:bodyPr wrap="square" lIns="91440" tIns="45720" rIns="91440" bIns="45720">
            <a:spAutoFit/>
          </a:bodyPr>
          <a:lstStyle/>
          <a:p>
            <a:pPr algn="ctr"/>
            <a:r>
              <a:rPr lang="de-DE" sz="4000" b="1" cap="none" spc="0" dirty="0">
                <a:ln w="0"/>
                <a:solidFill>
                  <a:schemeClr val="accent6">
                    <a:lumMod val="50000"/>
                  </a:schemeClr>
                </a:solidFill>
                <a:effectLst>
                  <a:outerShdw blurRad="38100" dist="19050" dir="2700000" algn="tl" rotWithShape="0">
                    <a:schemeClr val="dk1">
                      <a:alpha val="40000"/>
                    </a:schemeClr>
                  </a:outerShdw>
                </a:effectLst>
              </a:rPr>
              <a:t>Q2</a:t>
            </a:r>
          </a:p>
        </p:txBody>
      </p:sp>
    </p:spTree>
    <p:extLst>
      <p:ext uri="{BB962C8B-B14F-4D97-AF65-F5344CB8AC3E}">
        <p14:creationId xmlns:p14="http://schemas.microsoft.com/office/powerpoint/2010/main" val="3233746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AABCB38-636F-49DE-8321-7E04BB5C24FB}"/>
              </a:ext>
            </a:extLst>
          </p:cNvPr>
          <p:cNvSpPr/>
          <p:nvPr/>
        </p:nvSpPr>
        <p:spPr>
          <a:xfrm>
            <a:off x="1979712" y="1685416"/>
            <a:ext cx="5904656" cy="4320480"/>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de-DE" dirty="0"/>
          </a:p>
          <a:p>
            <a:pPr algn="ctr"/>
            <a:endParaRPr lang="de-DE" dirty="0"/>
          </a:p>
          <a:p>
            <a:pPr algn="ctr"/>
            <a:endParaRPr lang="de-DE" dirty="0"/>
          </a:p>
          <a:p>
            <a:pPr algn="ctr"/>
            <a:endParaRPr lang="de-DE" dirty="0"/>
          </a:p>
          <a:p>
            <a:pPr algn="ctr"/>
            <a:endParaRPr lang="de-DE" dirty="0"/>
          </a:p>
          <a:p>
            <a:pPr algn="ctr"/>
            <a:endParaRPr lang="de-DE" dirty="0"/>
          </a:p>
          <a:p>
            <a:pPr algn="ctr"/>
            <a:endParaRPr lang="de-DE" dirty="0"/>
          </a:p>
          <a:p>
            <a:pPr algn="ctr"/>
            <a:endParaRPr lang="de-DE" dirty="0"/>
          </a:p>
          <a:p>
            <a:pPr algn="ctr"/>
            <a:endParaRPr lang="de-DE" dirty="0"/>
          </a:p>
          <a:p>
            <a:pPr algn="ctr"/>
            <a:endParaRPr lang="de-DE" dirty="0"/>
          </a:p>
          <a:p>
            <a:pPr algn="ctr"/>
            <a:endParaRPr lang="de-DE" dirty="0"/>
          </a:p>
          <a:p>
            <a:pPr algn="ctr"/>
            <a:r>
              <a:rPr lang="de-DE" dirty="0"/>
              <a:t>Filterfrequenz</a:t>
            </a:r>
          </a:p>
        </p:txBody>
      </p:sp>
      <p:sp>
        <p:nvSpPr>
          <p:cNvPr id="5" name="Textfeld 4">
            <a:extLst>
              <a:ext uri="{FF2B5EF4-FFF2-40B4-BE49-F238E27FC236}">
                <a16:creationId xmlns:a16="http://schemas.microsoft.com/office/drawing/2014/main" id="{8F6261EE-3296-4361-93E5-B1805B59BF5D}"/>
              </a:ext>
            </a:extLst>
          </p:cNvPr>
          <p:cNvSpPr txBox="1"/>
          <p:nvPr/>
        </p:nvSpPr>
        <p:spPr>
          <a:xfrm>
            <a:off x="1115617" y="836712"/>
            <a:ext cx="7776864" cy="738664"/>
          </a:xfrm>
          <a:prstGeom prst="rect">
            <a:avLst/>
          </a:prstGeom>
          <a:noFill/>
        </p:spPr>
        <p:txBody>
          <a:bodyPr wrap="square" rtlCol="0">
            <a:spAutoFit/>
          </a:bodyPr>
          <a:lstStyle/>
          <a:p>
            <a:r>
              <a:rPr lang="de-DE" sz="2400" b="1" dirty="0"/>
              <a:t>Fall 0: </a:t>
            </a:r>
            <a:r>
              <a:rPr lang="de-DE" dirty="0"/>
              <a:t>ein Sample läuft durch einen Hochpassfilter. X ist die Filterfrequenz, Y ist die Resonanz des Filters.</a:t>
            </a:r>
          </a:p>
        </p:txBody>
      </p:sp>
      <p:cxnSp>
        <p:nvCxnSpPr>
          <p:cNvPr id="7" name="Gerade Verbindung mit Pfeil 6">
            <a:extLst>
              <a:ext uri="{FF2B5EF4-FFF2-40B4-BE49-F238E27FC236}">
                <a16:creationId xmlns:a16="http://schemas.microsoft.com/office/drawing/2014/main" id="{91B87AC9-E4C3-4AF5-8610-80C27E3F2AB5}"/>
              </a:ext>
            </a:extLst>
          </p:cNvPr>
          <p:cNvCxnSpPr/>
          <p:nvPr/>
        </p:nvCxnSpPr>
        <p:spPr>
          <a:xfrm flipV="1">
            <a:off x="2105033" y="2068585"/>
            <a:ext cx="1584176" cy="2880320"/>
          </a:xfrm>
          <a:prstGeom prst="straightConnector1">
            <a:avLst/>
          </a:prstGeom>
          <a:ln w="381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id="{319EA541-3331-4C3E-A5CF-F0FCDCC414F9}"/>
              </a:ext>
            </a:extLst>
          </p:cNvPr>
          <p:cNvCxnSpPr>
            <a:cxnSpLocks/>
          </p:cNvCxnSpPr>
          <p:nvPr/>
        </p:nvCxnSpPr>
        <p:spPr>
          <a:xfrm>
            <a:off x="2127920" y="4948905"/>
            <a:ext cx="4532312" cy="1432423"/>
          </a:xfrm>
          <a:prstGeom prst="straightConnector1">
            <a:avLst/>
          </a:prstGeom>
          <a:ln w="381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feld 1">
            <a:extLst>
              <a:ext uri="{FF2B5EF4-FFF2-40B4-BE49-F238E27FC236}">
                <a16:creationId xmlns:a16="http://schemas.microsoft.com/office/drawing/2014/main" id="{938A18A7-AEC5-4FAA-B95B-38D5819D1334}"/>
              </a:ext>
            </a:extLst>
          </p:cNvPr>
          <p:cNvSpPr txBox="1"/>
          <p:nvPr/>
        </p:nvSpPr>
        <p:spPr>
          <a:xfrm>
            <a:off x="3700918" y="1988840"/>
            <a:ext cx="1078309" cy="369332"/>
          </a:xfrm>
          <a:prstGeom prst="rect">
            <a:avLst/>
          </a:prstGeom>
          <a:noFill/>
        </p:spPr>
        <p:txBody>
          <a:bodyPr wrap="none" rtlCol="0">
            <a:spAutoFit/>
          </a:bodyPr>
          <a:lstStyle/>
          <a:p>
            <a:r>
              <a:rPr lang="de-DE" dirty="0"/>
              <a:t>Resonanz</a:t>
            </a:r>
          </a:p>
        </p:txBody>
      </p:sp>
    </p:spTree>
    <p:extLst>
      <p:ext uri="{BB962C8B-B14F-4D97-AF65-F5344CB8AC3E}">
        <p14:creationId xmlns:p14="http://schemas.microsoft.com/office/powerpoint/2010/main" val="591996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AABCB38-636F-49DE-8321-7E04BB5C24FB}"/>
              </a:ext>
            </a:extLst>
          </p:cNvPr>
          <p:cNvSpPr/>
          <p:nvPr/>
        </p:nvSpPr>
        <p:spPr>
          <a:xfrm>
            <a:off x="1979712" y="1685416"/>
            <a:ext cx="5904656" cy="4320480"/>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de-DE" dirty="0"/>
          </a:p>
        </p:txBody>
      </p:sp>
      <p:sp>
        <p:nvSpPr>
          <p:cNvPr id="2" name="Rechteck 1">
            <a:extLst>
              <a:ext uri="{FF2B5EF4-FFF2-40B4-BE49-F238E27FC236}">
                <a16:creationId xmlns:a16="http://schemas.microsoft.com/office/drawing/2014/main" id="{9C4EB6EA-C641-496C-8401-FC7EDB0196EC}"/>
              </a:ext>
            </a:extLst>
          </p:cNvPr>
          <p:cNvSpPr/>
          <p:nvPr/>
        </p:nvSpPr>
        <p:spPr>
          <a:xfrm>
            <a:off x="3203848" y="1772816"/>
            <a:ext cx="1221177" cy="707886"/>
          </a:xfrm>
          <a:prstGeom prst="rect">
            <a:avLst/>
          </a:prstGeom>
          <a:noFill/>
        </p:spPr>
        <p:txBody>
          <a:bodyPr wrap="square" lIns="91440" tIns="45720" rIns="91440" bIns="45720">
            <a:spAutoFit/>
          </a:bodyPr>
          <a:lstStyle/>
          <a:p>
            <a:pPr algn="ctr"/>
            <a:r>
              <a:rPr lang="de-DE" sz="4000" b="1" cap="none" spc="0" dirty="0">
                <a:ln w="0"/>
                <a:solidFill>
                  <a:schemeClr val="accent6">
                    <a:lumMod val="50000"/>
                  </a:schemeClr>
                </a:solidFill>
                <a:effectLst>
                  <a:outerShdw blurRad="38100" dist="19050" dir="2700000" algn="tl" rotWithShape="0">
                    <a:schemeClr val="dk1">
                      <a:alpha val="40000"/>
                    </a:schemeClr>
                  </a:outerShdw>
                </a:effectLst>
              </a:rPr>
              <a:t>Q3</a:t>
            </a:r>
          </a:p>
        </p:txBody>
      </p:sp>
      <p:sp>
        <p:nvSpPr>
          <p:cNvPr id="6" name="Rechteck 5">
            <a:extLst>
              <a:ext uri="{FF2B5EF4-FFF2-40B4-BE49-F238E27FC236}">
                <a16:creationId xmlns:a16="http://schemas.microsoft.com/office/drawing/2014/main" id="{9E6BC309-71F7-46B4-9F66-FEE876F6D2F8}"/>
              </a:ext>
            </a:extLst>
          </p:cNvPr>
          <p:cNvSpPr/>
          <p:nvPr/>
        </p:nvSpPr>
        <p:spPr>
          <a:xfrm>
            <a:off x="1835696" y="4464698"/>
            <a:ext cx="1221177" cy="707886"/>
          </a:xfrm>
          <a:prstGeom prst="rect">
            <a:avLst/>
          </a:prstGeom>
          <a:noFill/>
        </p:spPr>
        <p:txBody>
          <a:bodyPr wrap="square" lIns="91440" tIns="45720" rIns="91440" bIns="45720">
            <a:spAutoFit/>
          </a:bodyPr>
          <a:lstStyle/>
          <a:p>
            <a:pPr algn="ctr"/>
            <a:r>
              <a:rPr lang="de-DE" sz="4000" b="1" cap="none" spc="0" dirty="0">
                <a:ln w="0"/>
                <a:solidFill>
                  <a:schemeClr val="accent6">
                    <a:lumMod val="50000"/>
                  </a:schemeClr>
                </a:solidFill>
                <a:effectLst>
                  <a:outerShdw blurRad="38100" dist="19050" dir="2700000" algn="tl" rotWithShape="0">
                    <a:schemeClr val="dk1">
                      <a:alpha val="40000"/>
                    </a:schemeClr>
                  </a:outerShdw>
                </a:effectLst>
              </a:rPr>
              <a:t>Q1</a:t>
            </a:r>
          </a:p>
        </p:txBody>
      </p:sp>
      <p:sp>
        <p:nvSpPr>
          <p:cNvPr id="7" name="Rechteck 6">
            <a:extLst>
              <a:ext uri="{FF2B5EF4-FFF2-40B4-BE49-F238E27FC236}">
                <a16:creationId xmlns:a16="http://schemas.microsoft.com/office/drawing/2014/main" id="{F194B7E4-143B-484C-B173-7DBB8B2294D4}"/>
              </a:ext>
            </a:extLst>
          </p:cNvPr>
          <p:cNvSpPr/>
          <p:nvPr/>
        </p:nvSpPr>
        <p:spPr>
          <a:xfrm>
            <a:off x="7164288" y="2420888"/>
            <a:ext cx="1221177" cy="707886"/>
          </a:xfrm>
          <a:prstGeom prst="rect">
            <a:avLst/>
          </a:prstGeom>
          <a:noFill/>
        </p:spPr>
        <p:txBody>
          <a:bodyPr wrap="square" lIns="91440" tIns="45720" rIns="91440" bIns="45720">
            <a:spAutoFit/>
          </a:bodyPr>
          <a:lstStyle/>
          <a:p>
            <a:pPr algn="ctr"/>
            <a:r>
              <a:rPr lang="de-DE" sz="4000" b="1" cap="none" spc="0" dirty="0">
                <a:ln w="0"/>
                <a:solidFill>
                  <a:schemeClr val="accent6">
                    <a:lumMod val="50000"/>
                  </a:schemeClr>
                </a:solidFill>
                <a:effectLst>
                  <a:outerShdw blurRad="38100" dist="19050" dir="2700000" algn="tl" rotWithShape="0">
                    <a:schemeClr val="dk1">
                      <a:alpha val="40000"/>
                    </a:schemeClr>
                  </a:outerShdw>
                </a:effectLst>
              </a:rPr>
              <a:t>Q4</a:t>
            </a:r>
          </a:p>
        </p:txBody>
      </p:sp>
      <p:sp>
        <p:nvSpPr>
          <p:cNvPr id="8" name="Rechteck 7">
            <a:extLst>
              <a:ext uri="{FF2B5EF4-FFF2-40B4-BE49-F238E27FC236}">
                <a16:creationId xmlns:a16="http://schemas.microsoft.com/office/drawing/2014/main" id="{1F13D457-14C6-4FDF-97E8-4BF59DE8939C}"/>
              </a:ext>
            </a:extLst>
          </p:cNvPr>
          <p:cNvSpPr/>
          <p:nvPr/>
        </p:nvSpPr>
        <p:spPr>
          <a:xfrm>
            <a:off x="5868144" y="5733256"/>
            <a:ext cx="1221177" cy="707886"/>
          </a:xfrm>
          <a:prstGeom prst="rect">
            <a:avLst/>
          </a:prstGeom>
          <a:noFill/>
        </p:spPr>
        <p:txBody>
          <a:bodyPr wrap="square" lIns="91440" tIns="45720" rIns="91440" bIns="45720">
            <a:spAutoFit/>
          </a:bodyPr>
          <a:lstStyle/>
          <a:p>
            <a:pPr algn="ctr"/>
            <a:r>
              <a:rPr lang="de-DE" sz="4000" b="1" cap="none" spc="0" dirty="0">
                <a:ln w="0"/>
                <a:solidFill>
                  <a:schemeClr val="accent6">
                    <a:lumMod val="50000"/>
                  </a:schemeClr>
                </a:solidFill>
                <a:effectLst>
                  <a:outerShdw blurRad="38100" dist="19050" dir="2700000" algn="tl" rotWithShape="0">
                    <a:schemeClr val="dk1">
                      <a:alpha val="40000"/>
                    </a:schemeClr>
                  </a:outerShdw>
                </a:effectLst>
              </a:rPr>
              <a:t>Q2</a:t>
            </a:r>
          </a:p>
        </p:txBody>
      </p:sp>
      <p:sp>
        <p:nvSpPr>
          <p:cNvPr id="9" name="Textfeld 8">
            <a:extLst>
              <a:ext uri="{FF2B5EF4-FFF2-40B4-BE49-F238E27FC236}">
                <a16:creationId xmlns:a16="http://schemas.microsoft.com/office/drawing/2014/main" id="{608C1394-4E46-400E-AD17-CE6FAA28F8E3}"/>
              </a:ext>
            </a:extLst>
          </p:cNvPr>
          <p:cNvSpPr txBox="1"/>
          <p:nvPr/>
        </p:nvSpPr>
        <p:spPr>
          <a:xfrm>
            <a:off x="1115617" y="836712"/>
            <a:ext cx="7776864" cy="738664"/>
          </a:xfrm>
          <a:prstGeom prst="rect">
            <a:avLst/>
          </a:prstGeom>
          <a:noFill/>
        </p:spPr>
        <p:txBody>
          <a:bodyPr wrap="square" rtlCol="0">
            <a:spAutoFit/>
          </a:bodyPr>
          <a:lstStyle/>
          <a:p>
            <a:r>
              <a:rPr lang="de-DE" sz="2400" b="1" dirty="0"/>
              <a:t>Fall 1: </a:t>
            </a:r>
            <a:r>
              <a:rPr lang="de-DE" dirty="0"/>
              <a:t>vier Samples werden einander überlagert. Das Besondere gegenüber einem Vierkanalmischpult ist hier lediglich das neuartige, flexible „Interface“.</a:t>
            </a:r>
          </a:p>
        </p:txBody>
      </p:sp>
    </p:spTree>
    <p:extLst>
      <p:ext uri="{BB962C8B-B14F-4D97-AF65-F5344CB8AC3E}">
        <p14:creationId xmlns:p14="http://schemas.microsoft.com/office/powerpoint/2010/main" val="3866127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683568" y="692696"/>
            <a:ext cx="6191375" cy="369332"/>
          </a:xfrm>
          <a:prstGeom prst="rect">
            <a:avLst/>
          </a:prstGeom>
          <a:noFill/>
        </p:spPr>
        <p:txBody>
          <a:bodyPr wrap="none" rtlCol="0">
            <a:spAutoFit/>
          </a:bodyPr>
          <a:lstStyle/>
          <a:p>
            <a:r>
              <a:rPr lang="de-DE" dirty="0"/>
              <a:t>Die Emanzipation des Tonsystems oder des Parameters Tonhöhe</a:t>
            </a:r>
          </a:p>
        </p:txBody>
      </p:sp>
      <p:pic>
        <p:nvPicPr>
          <p:cNvPr id="8" name="Grafik 7" descr="AEsthetik-der-Tonkunst_1907_ds2.jpg"/>
          <p:cNvPicPr>
            <a:picLocks noChangeAspect="1"/>
          </p:cNvPicPr>
          <p:nvPr/>
        </p:nvPicPr>
        <p:blipFill>
          <a:blip r:embed="rId2" cstate="print"/>
          <a:stretch>
            <a:fillRect/>
          </a:stretch>
        </p:blipFill>
        <p:spPr>
          <a:xfrm>
            <a:off x="611560" y="2464669"/>
            <a:ext cx="3919736" cy="4011086"/>
          </a:xfrm>
          <a:prstGeom prst="rect">
            <a:avLst/>
          </a:prstGeom>
        </p:spPr>
      </p:pic>
      <p:pic>
        <p:nvPicPr>
          <p:cNvPr id="5" name="Grafik 4" descr="Busoni_Versuche_ds2.jpg"/>
          <p:cNvPicPr>
            <a:picLocks noChangeAspect="1"/>
          </p:cNvPicPr>
          <p:nvPr/>
        </p:nvPicPr>
        <p:blipFill>
          <a:blip r:embed="rId3" cstate="print"/>
          <a:stretch>
            <a:fillRect/>
          </a:stretch>
        </p:blipFill>
        <p:spPr>
          <a:xfrm rot="1426553">
            <a:off x="4057623" y="3726261"/>
            <a:ext cx="4495800" cy="2324100"/>
          </a:xfrm>
          <a:prstGeom prst="rect">
            <a:avLst/>
          </a:prstGeom>
        </p:spPr>
      </p:pic>
      <p:sp>
        <p:nvSpPr>
          <p:cNvPr id="6" name="Textfeld 5"/>
          <p:cNvSpPr txBox="1"/>
          <p:nvPr/>
        </p:nvSpPr>
        <p:spPr>
          <a:xfrm>
            <a:off x="467544" y="1445150"/>
            <a:ext cx="7704856" cy="892552"/>
          </a:xfrm>
          <a:prstGeom prst="rect">
            <a:avLst/>
          </a:prstGeom>
          <a:noFill/>
        </p:spPr>
        <p:txBody>
          <a:bodyPr wrap="square" rtlCol="0">
            <a:spAutoFit/>
          </a:bodyPr>
          <a:lstStyle/>
          <a:p>
            <a:r>
              <a:rPr lang="de-DE" sz="2000" b="1" dirty="0" err="1"/>
              <a:t>Ferrucio</a:t>
            </a:r>
            <a:r>
              <a:rPr lang="de-DE" sz="2000" b="1" dirty="0"/>
              <a:t> Busoni: </a:t>
            </a:r>
            <a:r>
              <a:rPr lang="de-DE" sz="1600" b="1" dirty="0"/>
              <a:t>Kompositionslehrer (zuletzt in Berlin) fordert in seiner „Neuen Ästhetik der Tonkunst“  bereits 1907 eine Erweiterung des Tonsystems. Er entwickelt Ideen für ein Vierteltonklavier und eine mikrotonale Notenschrift…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AABCB38-636F-49DE-8321-7E04BB5C24FB}"/>
              </a:ext>
            </a:extLst>
          </p:cNvPr>
          <p:cNvSpPr/>
          <p:nvPr/>
        </p:nvSpPr>
        <p:spPr>
          <a:xfrm>
            <a:off x="1979712" y="1685416"/>
            <a:ext cx="5904656" cy="4320480"/>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de-DE" dirty="0"/>
          </a:p>
        </p:txBody>
      </p:sp>
      <p:sp>
        <p:nvSpPr>
          <p:cNvPr id="2" name="Rechteck 1">
            <a:extLst>
              <a:ext uri="{FF2B5EF4-FFF2-40B4-BE49-F238E27FC236}">
                <a16:creationId xmlns:a16="http://schemas.microsoft.com/office/drawing/2014/main" id="{9C4EB6EA-C641-496C-8401-FC7EDB0196EC}"/>
              </a:ext>
            </a:extLst>
          </p:cNvPr>
          <p:cNvSpPr/>
          <p:nvPr/>
        </p:nvSpPr>
        <p:spPr>
          <a:xfrm>
            <a:off x="3203848" y="1772816"/>
            <a:ext cx="1221177" cy="707886"/>
          </a:xfrm>
          <a:prstGeom prst="rect">
            <a:avLst/>
          </a:prstGeom>
          <a:noFill/>
        </p:spPr>
        <p:txBody>
          <a:bodyPr wrap="square" lIns="91440" tIns="45720" rIns="91440" bIns="45720">
            <a:spAutoFit/>
          </a:bodyPr>
          <a:lstStyle/>
          <a:p>
            <a:pPr algn="ctr"/>
            <a:r>
              <a:rPr lang="de-DE" sz="4000" b="1" cap="none" spc="0" dirty="0">
                <a:ln w="0"/>
                <a:solidFill>
                  <a:schemeClr val="accent6">
                    <a:lumMod val="50000"/>
                  </a:schemeClr>
                </a:solidFill>
                <a:effectLst>
                  <a:outerShdw blurRad="38100" dist="19050" dir="2700000" algn="tl" rotWithShape="0">
                    <a:schemeClr val="dk1">
                      <a:alpha val="40000"/>
                    </a:schemeClr>
                  </a:outerShdw>
                </a:effectLst>
              </a:rPr>
              <a:t>Q3</a:t>
            </a:r>
          </a:p>
        </p:txBody>
      </p:sp>
      <p:sp>
        <p:nvSpPr>
          <p:cNvPr id="6" name="Rechteck 5">
            <a:extLst>
              <a:ext uri="{FF2B5EF4-FFF2-40B4-BE49-F238E27FC236}">
                <a16:creationId xmlns:a16="http://schemas.microsoft.com/office/drawing/2014/main" id="{9E6BC309-71F7-46B4-9F66-FEE876F6D2F8}"/>
              </a:ext>
            </a:extLst>
          </p:cNvPr>
          <p:cNvSpPr/>
          <p:nvPr/>
        </p:nvSpPr>
        <p:spPr>
          <a:xfrm>
            <a:off x="1835696" y="4464698"/>
            <a:ext cx="1221177" cy="707886"/>
          </a:xfrm>
          <a:prstGeom prst="rect">
            <a:avLst/>
          </a:prstGeom>
          <a:noFill/>
        </p:spPr>
        <p:txBody>
          <a:bodyPr wrap="square" lIns="91440" tIns="45720" rIns="91440" bIns="45720">
            <a:spAutoFit/>
          </a:bodyPr>
          <a:lstStyle/>
          <a:p>
            <a:pPr algn="ctr"/>
            <a:r>
              <a:rPr lang="de-DE" sz="4000" b="1" cap="none" spc="0" dirty="0">
                <a:ln w="0"/>
                <a:solidFill>
                  <a:schemeClr val="accent6">
                    <a:lumMod val="50000"/>
                  </a:schemeClr>
                </a:solidFill>
                <a:effectLst>
                  <a:outerShdw blurRad="38100" dist="19050" dir="2700000" algn="tl" rotWithShape="0">
                    <a:schemeClr val="dk1">
                      <a:alpha val="40000"/>
                    </a:schemeClr>
                  </a:outerShdw>
                </a:effectLst>
              </a:rPr>
              <a:t>Q1</a:t>
            </a:r>
          </a:p>
        </p:txBody>
      </p:sp>
      <p:sp>
        <p:nvSpPr>
          <p:cNvPr id="7" name="Rechteck 6">
            <a:extLst>
              <a:ext uri="{FF2B5EF4-FFF2-40B4-BE49-F238E27FC236}">
                <a16:creationId xmlns:a16="http://schemas.microsoft.com/office/drawing/2014/main" id="{F194B7E4-143B-484C-B173-7DBB8B2294D4}"/>
              </a:ext>
            </a:extLst>
          </p:cNvPr>
          <p:cNvSpPr/>
          <p:nvPr/>
        </p:nvSpPr>
        <p:spPr>
          <a:xfrm>
            <a:off x="7164288" y="2420888"/>
            <a:ext cx="1221177" cy="707886"/>
          </a:xfrm>
          <a:prstGeom prst="rect">
            <a:avLst/>
          </a:prstGeom>
          <a:noFill/>
        </p:spPr>
        <p:txBody>
          <a:bodyPr wrap="square" lIns="91440" tIns="45720" rIns="91440" bIns="45720">
            <a:spAutoFit/>
          </a:bodyPr>
          <a:lstStyle/>
          <a:p>
            <a:pPr algn="ctr"/>
            <a:r>
              <a:rPr lang="de-DE" sz="4000" b="1" cap="none" spc="0" dirty="0">
                <a:ln w="0"/>
                <a:solidFill>
                  <a:schemeClr val="accent6">
                    <a:lumMod val="50000"/>
                  </a:schemeClr>
                </a:solidFill>
                <a:effectLst>
                  <a:outerShdw blurRad="38100" dist="19050" dir="2700000" algn="tl" rotWithShape="0">
                    <a:schemeClr val="dk1">
                      <a:alpha val="40000"/>
                    </a:schemeClr>
                  </a:outerShdw>
                </a:effectLst>
              </a:rPr>
              <a:t>Q4</a:t>
            </a:r>
          </a:p>
        </p:txBody>
      </p:sp>
      <p:sp>
        <p:nvSpPr>
          <p:cNvPr id="8" name="Rechteck 7">
            <a:extLst>
              <a:ext uri="{FF2B5EF4-FFF2-40B4-BE49-F238E27FC236}">
                <a16:creationId xmlns:a16="http://schemas.microsoft.com/office/drawing/2014/main" id="{1F13D457-14C6-4FDF-97E8-4BF59DE8939C}"/>
              </a:ext>
            </a:extLst>
          </p:cNvPr>
          <p:cNvSpPr/>
          <p:nvPr/>
        </p:nvSpPr>
        <p:spPr>
          <a:xfrm>
            <a:off x="5868144" y="5733256"/>
            <a:ext cx="1221177" cy="707886"/>
          </a:xfrm>
          <a:prstGeom prst="rect">
            <a:avLst/>
          </a:prstGeom>
          <a:noFill/>
        </p:spPr>
        <p:txBody>
          <a:bodyPr wrap="square" lIns="91440" tIns="45720" rIns="91440" bIns="45720">
            <a:spAutoFit/>
          </a:bodyPr>
          <a:lstStyle/>
          <a:p>
            <a:pPr algn="ctr"/>
            <a:r>
              <a:rPr lang="de-DE" sz="4000" b="1" cap="none" spc="0" dirty="0">
                <a:ln w="0"/>
                <a:solidFill>
                  <a:schemeClr val="accent6">
                    <a:lumMod val="50000"/>
                  </a:schemeClr>
                </a:solidFill>
                <a:effectLst>
                  <a:outerShdw blurRad="38100" dist="19050" dir="2700000" algn="tl" rotWithShape="0">
                    <a:schemeClr val="dk1">
                      <a:alpha val="40000"/>
                    </a:schemeClr>
                  </a:outerShdw>
                </a:effectLst>
              </a:rPr>
              <a:t>Q2</a:t>
            </a:r>
          </a:p>
        </p:txBody>
      </p:sp>
      <p:sp>
        <p:nvSpPr>
          <p:cNvPr id="9" name="Textfeld 8">
            <a:extLst>
              <a:ext uri="{FF2B5EF4-FFF2-40B4-BE49-F238E27FC236}">
                <a16:creationId xmlns:a16="http://schemas.microsoft.com/office/drawing/2014/main" id="{608C1394-4E46-400E-AD17-CE6FAA28F8E3}"/>
              </a:ext>
            </a:extLst>
          </p:cNvPr>
          <p:cNvSpPr txBox="1"/>
          <p:nvPr/>
        </p:nvSpPr>
        <p:spPr>
          <a:xfrm>
            <a:off x="1115617" y="836712"/>
            <a:ext cx="7776864" cy="738664"/>
          </a:xfrm>
          <a:prstGeom prst="rect">
            <a:avLst/>
          </a:prstGeom>
          <a:noFill/>
        </p:spPr>
        <p:txBody>
          <a:bodyPr wrap="square" rtlCol="0">
            <a:spAutoFit/>
          </a:bodyPr>
          <a:lstStyle/>
          <a:p>
            <a:r>
              <a:rPr lang="de-DE" sz="2400" b="1" dirty="0"/>
              <a:t>Fall 2: </a:t>
            </a:r>
            <a:r>
              <a:rPr lang="de-DE" dirty="0"/>
              <a:t>die Klänge, die einander überlagert werden, sind synthetisch hergestellt und können zusätzlich manuell verändert werden („</a:t>
            </a:r>
            <a:r>
              <a:rPr lang="de-DE" dirty="0" err="1"/>
              <a:t>Wavetable</a:t>
            </a:r>
            <a:r>
              <a:rPr lang="de-DE" dirty="0"/>
              <a:t>-Synthese“). </a:t>
            </a:r>
          </a:p>
        </p:txBody>
      </p:sp>
    </p:spTree>
    <p:extLst>
      <p:ext uri="{BB962C8B-B14F-4D97-AF65-F5344CB8AC3E}">
        <p14:creationId xmlns:p14="http://schemas.microsoft.com/office/powerpoint/2010/main" val="13974924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AABCB38-636F-49DE-8321-7E04BB5C24FB}"/>
              </a:ext>
            </a:extLst>
          </p:cNvPr>
          <p:cNvSpPr/>
          <p:nvPr/>
        </p:nvSpPr>
        <p:spPr>
          <a:xfrm>
            <a:off x="1979712" y="1685416"/>
            <a:ext cx="5904656" cy="4320480"/>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de-DE" dirty="0"/>
          </a:p>
        </p:txBody>
      </p:sp>
      <p:sp>
        <p:nvSpPr>
          <p:cNvPr id="2" name="Rechteck 1">
            <a:extLst>
              <a:ext uri="{FF2B5EF4-FFF2-40B4-BE49-F238E27FC236}">
                <a16:creationId xmlns:a16="http://schemas.microsoft.com/office/drawing/2014/main" id="{9C4EB6EA-C641-496C-8401-FC7EDB0196EC}"/>
              </a:ext>
            </a:extLst>
          </p:cNvPr>
          <p:cNvSpPr/>
          <p:nvPr/>
        </p:nvSpPr>
        <p:spPr>
          <a:xfrm>
            <a:off x="3203848" y="1772816"/>
            <a:ext cx="1221177" cy="707886"/>
          </a:xfrm>
          <a:prstGeom prst="rect">
            <a:avLst/>
          </a:prstGeom>
          <a:noFill/>
        </p:spPr>
        <p:txBody>
          <a:bodyPr wrap="square" lIns="91440" tIns="45720" rIns="91440" bIns="45720">
            <a:spAutoFit/>
          </a:bodyPr>
          <a:lstStyle/>
          <a:p>
            <a:pPr algn="ctr"/>
            <a:r>
              <a:rPr lang="de-DE" sz="4000" b="1" cap="none" spc="0" dirty="0">
                <a:ln w="0"/>
                <a:solidFill>
                  <a:schemeClr val="accent6">
                    <a:lumMod val="50000"/>
                  </a:schemeClr>
                </a:solidFill>
                <a:effectLst>
                  <a:outerShdw blurRad="38100" dist="19050" dir="2700000" algn="tl" rotWithShape="0">
                    <a:schemeClr val="dk1">
                      <a:alpha val="40000"/>
                    </a:schemeClr>
                  </a:outerShdw>
                </a:effectLst>
              </a:rPr>
              <a:t>Q3</a:t>
            </a:r>
          </a:p>
        </p:txBody>
      </p:sp>
      <p:sp>
        <p:nvSpPr>
          <p:cNvPr id="6" name="Rechteck 5">
            <a:extLst>
              <a:ext uri="{FF2B5EF4-FFF2-40B4-BE49-F238E27FC236}">
                <a16:creationId xmlns:a16="http://schemas.microsoft.com/office/drawing/2014/main" id="{9E6BC309-71F7-46B4-9F66-FEE876F6D2F8}"/>
              </a:ext>
            </a:extLst>
          </p:cNvPr>
          <p:cNvSpPr/>
          <p:nvPr/>
        </p:nvSpPr>
        <p:spPr>
          <a:xfrm>
            <a:off x="1835696" y="4464698"/>
            <a:ext cx="1221177" cy="707886"/>
          </a:xfrm>
          <a:prstGeom prst="rect">
            <a:avLst/>
          </a:prstGeom>
          <a:noFill/>
        </p:spPr>
        <p:txBody>
          <a:bodyPr wrap="square" lIns="91440" tIns="45720" rIns="91440" bIns="45720">
            <a:spAutoFit/>
          </a:bodyPr>
          <a:lstStyle/>
          <a:p>
            <a:pPr algn="ctr"/>
            <a:r>
              <a:rPr lang="de-DE" sz="4000" b="1" cap="none" spc="0" dirty="0">
                <a:ln w="0"/>
                <a:solidFill>
                  <a:schemeClr val="accent6">
                    <a:lumMod val="50000"/>
                  </a:schemeClr>
                </a:solidFill>
                <a:effectLst>
                  <a:outerShdw blurRad="38100" dist="19050" dir="2700000" algn="tl" rotWithShape="0">
                    <a:schemeClr val="dk1">
                      <a:alpha val="40000"/>
                    </a:schemeClr>
                  </a:outerShdw>
                </a:effectLst>
              </a:rPr>
              <a:t>Q1</a:t>
            </a:r>
          </a:p>
        </p:txBody>
      </p:sp>
      <p:sp>
        <p:nvSpPr>
          <p:cNvPr id="7" name="Rechteck 6">
            <a:extLst>
              <a:ext uri="{FF2B5EF4-FFF2-40B4-BE49-F238E27FC236}">
                <a16:creationId xmlns:a16="http://schemas.microsoft.com/office/drawing/2014/main" id="{F194B7E4-143B-484C-B173-7DBB8B2294D4}"/>
              </a:ext>
            </a:extLst>
          </p:cNvPr>
          <p:cNvSpPr/>
          <p:nvPr/>
        </p:nvSpPr>
        <p:spPr>
          <a:xfrm>
            <a:off x="7164288" y="2420888"/>
            <a:ext cx="1221177" cy="707886"/>
          </a:xfrm>
          <a:prstGeom prst="rect">
            <a:avLst/>
          </a:prstGeom>
          <a:noFill/>
        </p:spPr>
        <p:txBody>
          <a:bodyPr wrap="square" lIns="91440" tIns="45720" rIns="91440" bIns="45720">
            <a:spAutoFit/>
          </a:bodyPr>
          <a:lstStyle/>
          <a:p>
            <a:pPr algn="ctr"/>
            <a:r>
              <a:rPr lang="de-DE" sz="4000" b="1" cap="none" spc="0" dirty="0">
                <a:ln w="0"/>
                <a:solidFill>
                  <a:schemeClr val="accent6">
                    <a:lumMod val="50000"/>
                  </a:schemeClr>
                </a:solidFill>
                <a:effectLst>
                  <a:outerShdw blurRad="38100" dist="19050" dir="2700000" algn="tl" rotWithShape="0">
                    <a:schemeClr val="dk1">
                      <a:alpha val="40000"/>
                    </a:schemeClr>
                  </a:outerShdw>
                </a:effectLst>
              </a:rPr>
              <a:t>Q4</a:t>
            </a:r>
          </a:p>
        </p:txBody>
      </p:sp>
      <p:sp>
        <p:nvSpPr>
          <p:cNvPr id="8" name="Rechteck 7">
            <a:extLst>
              <a:ext uri="{FF2B5EF4-FFF2-40B4-BE49-F238E27FC236}">
                <a16:creationId xmlns:a16="http://schemas.microsoft.com/office/drawing/2014/main" id="{1F13D457-14C6-4FDF-97E8-4BF59DE8939C}"/>
              </a:ext>
            </a:extLst>
          </p:cNvPr>
          <p:cNvSpPr/>
          <p:nvPr/>
        </p:nvSpPr>
        <p:spPr>
          <a:xfrm>
            <a:off x="5868144" y="5733256"/>
            <a:ext cx="1221177" cy="707886"/>
          </a:xfrm>
          <a:prstGeom prst="rect">
            <a:avLst/>
          </a:prstGeom>
          <a:noFill/>
        </p:spPr>
        <p:txBody>
          <a:bodyPr wrap="square" lIns="91440" tIns="45720" rIns="91440" bIns="45720">
            <a:spAutoFit/>
          </a:bodyPr>
          <a:lstStyle/>
          <a:p>
            <a:pPr algn="ctr"/>
            <a:r>
              <a:rPr lang="de-DE" sz="4000" b="1" cap="none" spc="0" dirty="0">
                <a:ln w="0"/>
                <a:solidFill>
                  <a:schemeClr val="accent6">
                    <a:lumMod val="50000"/>
                  </a:schemeClr>
                </a:solidFill>
                <a:effectLst>
                  <a:outerShdw blurRad="38100" dist="19050" dir="2700000" algn="tl" rotWithShape="0">
                    <a:schemeClr val="dk1">
                      <a:alpha val="40000"/>
                    </a:schemeClr>
                  </a:outerShdw>
                </a:effectLst>
              </a:rPr>
              <a:t>Q2</a:t>
            </a:r>
          </a:p>
        </p:txBody>
      </p:sp>
      <p:sp>
        <p:nvSpPr>
          <p:cNvPr id="9" name="Textfeld 8">
            <a:extLst>
              <a:ext uri="{FF2B5EF4-FFF2-40B4-BE49-F238E27FC236}">
                <a16:creationId xmlns:a16="http://schemas.microsoft.com/office/drawing/2014/main" id="{608C1394-4E46-400E-AD17-CE6FAA28F8E3}"/>
              </a:ext>
            </a:extLst>
          </p:cNvPr>
          <p:cNvSpPr txBox="1"/>
          <p:nvPr/>
        </p:nvSpPr>
        <p:spPr>
          <a:xfrm>
            <a:off x="1115617" y="836712"/>
            <a:ext cx="7776864" cy="738664"/>
          </a:xfrm>
          <a:prstGeom prst="rect">
            <a:avLst/>
          </a:prstGeom>
          <a:noFill/>
        </p:spPr>
        <p:txBody>
          <a:bodyPr wrap="square" rtlCol="0">
            <a:spAutoFit/>
          </a:bodyPr>
          <a:lstStyle/>
          <a:p>
            <a:r>
              <a:rPr lang="de-DE" sz="2400" b="1" dirty="0"/>
              <a:t>Fall 3: </a:t>
            </a:r>
            <a:r>
              <a:rPr lang="de-DE" dirty="0"/>
              <a:t>die Handbewegung beim Mischen der vier </a:t>
            </a:r>
            <a:r>
              <a:rPr lang="de-DE" dirty="0" err="1"/>
              <a:t>Wavetables</a:t>
            </a:r>
            <a:r>
              <a:rPr lang="de-DE" dirty="0"/>
              <a:t> wird ersetzt durch einen Algorithmus, d.h. eine Kompositionsidee.</a:t>
            </a:r>
          </a:p>
        </p:txBody>
      </p:sp>
    </p:spTree>
    <p:extLst>
      <p:ext uri="{BB962C8B-B14F-4D97-AF65-F5344CB8AC3E}">
        <p14:creationId xmlns:p14="http://schemas.microsoft.com/office/powerpoint/2010/main" val="29028380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AABCB38-636F-49DE-8321-7E04BB5C24FB}"/>
              </a:ext>
            </a:extLst>
          </p:cNvPr>
          <p:cNvSpPr/>
          <p:nvPr/>
        </p:nvSpPr>
        <p:spPr>
          <a:xfrm>
            <a:off x="1979712" y="1685416"/>
            <a:ext cx="5904656" cy="4320480"/>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de-DE" dirty="0"/>
          </a:p>
        </p:txBody>
      </p:sp>
      <p:sp>
        <p:nvSpPr>
          <p:cNvPr id="2" name="Rechteck 1">
            <a:extLst>
              <a:ext uri="{FF2B5EF4-FFF2-40B4-BE49-F238E27FC236}">
                <a16:creationId xmlns:a16="http://schemas.microsoft.com/office/drawing/2014/main" id="{9C4EB6EA-C641-496C-8401-FC7EDB0196EC}"/>
              </a:ext>
            </a:extLst>
          </p:cNvPr>
          <p:cNvSpPr/>
          <p:nvPr/>
        </p:nvSpPr>
        <p:spPr>
          <a:xfrm>
            <a:off x="3203848" y="1772816"/>
            <a:ext cx="1221177" cy="707886"/>
          </a:xfrm>
          <a:prstGeom prst="rect">
            <a:avLst/>
          </a:prstGeom>
          <a:noFill/>
        </p:spPr>
        <p:txBody>
          <a:bodyPr wrap="square" lIns="91440" tIns="45720" rIns="91440" bIns="45720">
            <a:spAutoFit/>
          </a:bodyPr>
          <a:lstStyle/>
          <a:p>
            <a:pPr algn="ctr"/>
            <a:r>
              <a:rPr lang="de-DE" sz="4000" b="1" cap="none" spc="0" dirty="0">
                <a:ln w="0"/>
                <a:solidFill>
                  <a:schemeClr val="accent6">
                    <a:lumMod val="50000"/>
                  </a:schemeClr>
                </a:solidFill>
                <a:effectLst>
                  <a:outerShdw blurRad="38100" dist="19050" dir="2700000" algn="tl" rotWithShape="0">
                    <a:schemeClr val="dk1">
                      <a:alpha val="40000"/>
                    </a:schemeClr>
                  </a:outerShdw>
                </a:effectLst>
              </a:rPr>
              <a:t>Q3</a:t>
            </a:r>
          </a:p>
        </p:txBody>
      </p:sp>
      <p:sp>
        <p:nvSpPr>
          <p:cNvPr id="6" name="Rechteck 5">
            <a:extLst>
              <a:ext uri="{FF2B5EF4-FFF2-40B4-BE49-F238E27FC236}">
                <a16:creationId xmlns:a16="http://schemas.microsoft.com/office/drawing/2014/main" id="{9E6BC309-71F7-46B4-9F66-FEE876F6D2F8}"/>
              </a:ext>
            </a:extLst>
          </p:cNvPr>
          <p:cNvSpPr/>
          <p:nvPr/>
        </p:nvSpPr>
        <p:spPr>
          <a:xfrm>
            <a:off x="1835696" y="4464698"/>
            <a:ext cx="1221177" cy="707886"/>
          </a:xfrm>
          <a:prstGeom prst="rect">
            <a:avLst/>
          </a:prstGeom>
          <a:noFill/>
        </p:spPr>
        <p:txBody>
          <a:bodyPr wrap="square" lIns="91440" tIns="45720" rIns="91440" bIns="45720">
            <a:spAutoFit/>
          </a:bodyPr>
          <a:lstStyle/>
          <a:p>
            <a:pPr algn="ctr"/>
            <a:r>
              <a:rPr lang="de-DE" sz="4000" b="1" cap="none" spc="0" dirty="0">
                <a:ln w="0"/>
                <a:solidFill>
                  <a:schemeClr val="accent6">
                    <a:lumMod val="50000"/>
                  </a:schemeClr>
                </a:solidFill>
                <a:effectLst>
                  <a:outerShdw blurRad="38100" dist="19050" dir="2700000" algn="tl" rotWithShape="0">
                    <a:schemeClr val="dk1">
                      <a:alpha val="40000"/>
                    </a:schemeClr>
                  </a:outerShdw>
                </a:effectLst>
              </a:rPr>
              <a:t>Q1</a:t>
            </a:r>
          </a:p>
        </p:txBody>
      </p:sp>
      <p:sp>
        <p:nvSpPr>
          <p:cNvPr id="7" name="Rechteck 6">
            <a:extLst>
              <a:ext uri="{FF2B5EF4-FFF2-40B4-BE49-F238E27FC236}">
                <a16:creationId xmlns:a16="http://schemas.microsoft.com/office/drawing/2014/main" id="{F194B7E4-143B-484C-B173-7DBB8B2294D4}"/>
              </a:ext>
            </a:extLst>
          </p:cNvPr>
          <p:cNvSpPr/>
          <p:nvPr/>
        </p:nvSpPr>
        <p:spPr>
          <a:xfrm>
            <a:off x="7164288" y="2420888"/>
            <a:ext cx="1221177" cy="707886"/>
          </a:xfrm>
          <a:prstGeom prst="rect">
            <a:avLst/>
          </a:prstGeom>
          <a:noFill/>
        </p:spPr>
        <p:txBody>
          <a:bodyPr wrap="square" lIns="91440" tIns="45720" rIns="91440" bIns="45720">
            <a:spAutoFit/>
          </a:bodyPr>
          <a:lstStyle/>
          <a:p>
            <a:pPr algn="ctr"/>
            <a:r>
              <a:rPr lang="de-DE" sz="4000" b="1" cap="none" spc="0" dirty="0">
                <a:ln w="0"/>
                <a:solidFill>
                  <a:schemeClr val="accent6">
                    <a:lumMod val="50000"/>
                  </a:schemeClr>
                </a:solidFill>
                <a:effectLst>
                  <a:outerShdw blurRad="38100" dist="19050" dir="2700000" algn="tl" rotWithShape="0">
                    <a:schemeClr val="dk1">
                      <a:alpha val="40000"/>
                    </a:schemeClr>
                  </a:outerShdw>
                </a:effectLst>
              </a:rPr>
              <a:t>Q4</a:t>
            </a:r>
          </a:p>
        </p:txBody>
      </p:sp>
      <p:sp>
        <p:nvSpPr>
          <p:cNvPr id="8" name="Rechteck 7">
            <a:extLst>
              <a:ext uri="{FF2B5EF4-FFF2-40B4-BE49-F238E27FC236}">
                <a16:creationId xmlns:a16="http://schemas.microsoft.com/office/drawing/2014/main" id="{1F13D457-14C6-4FDF-97E8-4BF59DE8939C}"/>
              </a:ext>
            </a:extLst>
          </p:cNvPr>
          <p:cNvSpPr/>
          <p:nvPr/>
        </p:nvSpPr>
        <p:spPr>
          <a:xfrm>
            <a:off x="5868144" y="5733256"/>
            <a:ext cx="1221177" cy="707886"/>
          </a:xfrm>
          <a:prstGeom prst="rect">
            <a:avLst/>
          </a:prstGeom>
          <a:noFill/>
        </p:spPr>
        <p:txBody>
          <a:bodyPr wrap="square" lIns="91440" tIns="45720" rIns="91440" bIns="45720">
            <a:spAutoFit/>
          </a:bodyPr>
          <a:lstStyle/>
          <a:p>
            <a:pPr algn="ctr"/>
            <a:r>
              <a:rPr lang="de-DE" sz="4000" b="1" cap="none" spc="0" dirty="0">
                <a:ln w="0"/>
                <a:solidFill>
                  <a:schemeClr val="accent6">
                    <a:lumMod val="50000"/>
                  </a:schemeClr>
                </a:solidFill>
                <a:effectLst>
                  <a:outerShdw blurRad="38100" dist="19050" dir="2700000" algn="tl" rotWithShape="0">
                    <a:schemeClr val="dk1">
                      <a:alpha val="40000"/>
                    </a:schemeClr>
                  </a:outerShdw>
                </a:effectLst>
              </a:rPr>
              <a:t>Q2</a:t>
            </a:r>
          </a:p>
        </p:txBody>
      </p:sp>
      <p:sp>
        <p:nvSpPr>
          <p:cNvPr id="9" name="Textfeld 8">
            <a:extLst>
              <a:ext uri="{FF2B5EF4-FFF2-40B4-BE49-F238E27FC236}">
                <a16:creationId xmlns:a16="http://schemas.microsoft.com/office/drawing/2014/main" id="{608C1394-4E46-400E-AD17-CE6FAA28F8E3}"/>
              </a:ext>
            </a:extLst>
          </p:cNvPr>
          <p:cNvSpPr txBox="1"/>
          <p:nvPr/>
        </p:nvSpPr>
        <p:spPr>
          <a:xfrm>
            <a:off x="1115617" y="836712"/>
            <a:ext cx="7776864" cy="738664"/>
          </a:xfrm>
          <a:prstGeom prst="rect">
            <a:avLst/>
          </a:prstGeom>
          <a:noFill/>
        </p:spPr>
        <p:txBody>
          <a:bodyPr wrap="square" rtlCol="0">
            <a:spAutoFit/>
          </a:bodyPr>
          <a:lstStyle/>
          <a:p>
            <a:r>
              <a:rPr lang="de-DE" sz="2400" b="1" dirty="0"/>
              <a:t>Fall 4: </a:t>
            </a:r>
            <a:r>
              <a:rPr lang="de-DE" dirty="0"/>
              <a:t>Fall 3 wird dahingehend erweitert, dass derselbe Algorithmus, der die Klänge mischt, auch dazu verwendet wird, die Klänge selbst zu </a:t>
            </a:r>
            <a:r>
              <a:rPr lang="de-DE" dirty="0" err="1"/>
              <a:t>morphen</a:t>
            </a:r>
            <a:r>
              <a:rPr lang="de-DE" dirty="0"/>
              <a:t>.</a:t>
            </a:r>
          </a:p>
        </p:txBody>
      </p:sp>
    </p:spTree>
    <p:extLst>
      <p:ext uri="{BB962C8B-B14F-4D97-AF65-F5344CB8AC3E}">
        <p14:creationId xmlns:p14="http://schemas.microsoft.com/office/powerpoint/2010/main" val="15607560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A82669D0-2967-47EE-9EB1-D0CBA94A6551}"/>
              </a:ext>
            </a:extLst>
          </p:cNvPr>
          <p:cNvSpPr txBox="1"/>
          <p:nvPr/>
        </p:nvSpPr>
        <p:spPr>
          <a:xfrm>
            <a:off x="1115617" y="836712"/>
            <a:ext cx="7776864" cy="738664"/>
          </a:xfrm>
          <a:prstGeom prst="rect">
            <a:avLst/>
          </a:prstGeom>
          <a:noFill/>
        </p:spPr>
        <p:txBody>
          <a:bodyPr wrap="square" rtlCol="0">
            <a:spAutoFit/>
          </a:bodyPr>
          <a:lstStyle/>
          <a:p>
            <a:r>
              <a:rPr lang="de-DE" sz="2400" b="1" dirty="0"/>
              <a:t>Fall 4: </a:t>
            </a:r>
            <a:r>
              <a:rPr lang="de-DE" dirty="0"/>
              <a:t>Fall 3 wird dahingehend erweitert, dass derselbe Algorithmus, der die Klänge mischt, auch dazu verwendet wird, die Klänge selbst zu </a:t>
            </a:r>
            <a:r>
              <a:rPr lang="de-DE" dirty="0" err="1"/>
              <a:t>morphen</a:t>
            </a:r>
            <a:r>
              <a:rPr lang="de-DE" dirty="0"/>
              <a:t>.</a:t>
            </a:r>
          </a:p>
        </p:txBody>
      </p:sp>
      <p:sp>
        <p:nvSpPr>
          <p:cNvPr id="3" name="Textfeld 2">
            <a:extLst>
              <a:ext uri="{FF2B5EF4-FFF2-40B4-BE49-F238E27FC236}">
                <a16:creationId xmlns:a16="http://schemas.microsoft.com/office/drawing/2014/main" id="{89DB98A2-7AE3-40D9-8980-44F8CA200BB9}"/>
              </a:ext>
            </a:extLst>
          </p:cNvPr>
          <p:cNvSpPr txBox="1"/>
          <p:nvPr/>
        </p:nvSpPr>
        <p:spPr>
          <a:xfrm>
            <a:off x="1331640" y="2276872"/>
            <a:ext cx="6912768" cy="3139321"/>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de-DE" dirty="0"/>
              <a:t>Eigenschaften des Falls 4:</a:t>
            </a:r>
          </a:p>
          <a:p>
            <a:endParaRPr lang="de-DE" dirty="0"/>
          </a:p>
          <a:p>
            <a:pPr marL="285750" indent="-285750">
              <a:buFontTx/>
              <a:buChar char="-"/>
            </a:pPr>
            <a:r>
              <a:rPr lang="de-DE" dirty="0"/>
              <a:t>die Klänge sind rein elektronisch („synthetisch“) hergestellt,</a:t>
            </a:r>
          </a:p>
          <a:p>
            <a:pPr marL="285750" indent="-285750">
              <a:buFontTx/>
              <a:buChar char="-"/>
            </a:pPr>
            <a:r>
              <a:rPr lang="de-DE" dirty="0"/>
              <a:t>die Klangfarbe ist explizit komponiert (mittels eines Algorithmus),</a:t>
            </a:r>
          </a:p>
          <a:p>
            <a:pPr marL="285750" indent="-285750">
              <a:buFontTx/>
              <a:buChar char="-"/>
            </a:pPr>
            <a:r>
              <a:rPr lang="de-DE" dirty="0"/>
              <a:t>die „Form“ (der Klang-Ablauf) ist algorithmisch komponiert,</a:t>
            </a:r>
          </a:p>
          <a:p>
            <a:pPr marL="285750" indent="-285750">
              <a:buFontTx/>
              <a:buChar char="-"/>
            </a:pPr>
            <a:r>
              <a:rPr lang="de-DE" i="1" dirty="0"/>
              <a:t>derselbe</a:t>
            </a:r>
            <a:r>
              <a:rPr lang="de-DE" b="1" i="1" dirty="0"/>
              <a:t> </a:t>
            </a:r>
            <a:r>
              <a:rPr lang="de-DE" dirty="0"/>
              <a:t>Algorithmus produziert Form und Klang (= die Idee der seriellen Musik),</a:t>
            </a:r>
          </a:p>
          <a:p>
            <a:pPr marL="285750" indent="-285750">
              <a:buFontTx/>
              <a:buChar char="-"/>
            </a:pPr>
            <a:r>
              <a:rPr lang="de-DE" dirty="0"/>
              <a:t>die/der Komponist/in entwickelt nicht nur Musik für vorgefundene Instrumente sondern programmiert die Instrumente selbst,</a:t>
            </a:r>
          </a:p>
          <a:p>
            <a:pPr marL="285750" indent="-285750">
              <a:buFontTx/>
              <a:buChar char="-"/>
            </a:pPr>
            <a:r>
              <a:rPr lang="de-DE" dirty="0"/>
              <a:t>Musiker/innen können mit dem Programmablauf interagieren und dadurch Musik live gestalten.</a:t>
            </a:r>
          </a:p>
        </p:txBody>
      </p:sp>
    </p:spTree>
    <p:extLst>
      <p:ext uri="{BB962C8B-B14F-4D97-AF65-F5344CB8AC3E}">
        <p14:creationId xmlns:p14="http://schemas.microsoft.com/office/powerpoint/2010/main" val="27503256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627784" y="3284984"/>
            <a:ext cx="3600400" cy="646331"/>
          </a:xfrm>
          <a:prstGeom prst="rect">
            <a:avLst/>
          </a:prstGeom>
          <a:noFill/>
        </p:spPr>
        <p:txBody>
          <a:bodyPr wrap="square" rtlCol="0">
            <a:spAutoFit/>
          </a:bodyPr>
          <a:lstStyle/>
          <a:p>
            <a:pPr lvl="1" algn="ctr"/>
            <a:r>
              <a:rPr lang="de-DE" dirty="0"/>
              <a:t>Weiter zu Teil 2</a:t>
            </a:r>
          </a:p>
          <a:p>
            <a:pPr algn="ctr"/>
            <a:r>
              <a:rPr lang="de-DE" dirty="0"/>
              <a:t>„Elektronische Musikinstrumente“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683568" y="692696"/>
            <a:ext cx="6191375" cy="369332"/>
          </a:xfrm>
          <a:prstGeom prst="rect">
            <a:avLst/>
          </a:prstGeom>
          <a:noFill/>
        </p:spPr>
        <p:txBody>
          <a:bodyPr wrap="none" rtlCol="0">
            <a:spAutoFit/>
          </a:bodyPr>
          <a:lstStyle/>
          <a:p>
            <a:r>
              <a:rPr lang="de-DE" dirty="0"/>
              <a:t>Die Emanzipation des Tonsystems oder des Parameters Tonhöhe</a:t>
            </a:r>
          </a:p>
        </p:txBody>
      </p:sp>
      <p:sp>
        <p:nvSpPr>
          <p:cNvPr id="4" name="Textfeld 3"/>
          <p:cNvSpPr txBox="1"/>
          <p:nvPr/>
        </p:nvSpPr>
        <p:spPr>
          <a:xfrm>
            <a:off x="467544" y="1428498"/>
            <a:ext cx="7704856" cy="1631216"/>
          </a:xfrm>
          <a:prstGeom prst="rect">
            <a:avLst/>
          </a:prstGeom>
          <a:noFill/>
        </p:spPr>
        <p:txBody>
          <a:bodyPr wrap="square" rtlCol="0">
            <a:spAutoFit/>
          </a:bodyPr>
          <a:lstStyle/>
          <a:p>
            <a:r>
              <a:rPr lang="de-DE" sz="2000" b="1" dirty="0"/>
              <a:t>Alois </a:t>
            </a:r>
            <a:r>
              <a:rPr lang="de-DE" sz="2000" b="1" dirty="0" err="1"/>
              <a:t>Hába</a:t>
            </a:r>
            <a:r>
              <a:rPr lang="de-DE" sz="2000" b="1" dirty="0"/>
              <a:t>: </a:t>
            </a:r>
            <a:r>
              <a:rPr lang="de-DE" sz="1600" b="1" dirty="0"/>
              <a:t>ist der bekannteste Komponist, der ab 1921 mit Viertel- und </a:t>
            </a:r>
            <a:r>
              <a:rPr lang="de-DE" sz="1600" b="1" dirty="0" err="1"/>
              <a:t>Sechsteltönen</a:t>
            </a:r>
            <a:r>
              <a:rPr lang="de-DE" sz="1600" b="1" dirty="0"/>
              <a:t> komponierte (meist – aus der Not heraus – für Streichinstrumente)</a:t>
            </a:r>
          </a:p>
          <a:p>
            <a:endParaRPr lang="de-DE" sz="1600" b="1" dirty="0"/>
          </a:p>
          <a:p>
            <a:endParaRPr lang="de-DE" sz="1600" b="1" dirty="0"/>
          </a:p>
          <a:p>
            <a:endParaRPr lang="de-DE" sz="1600" b="1" dirty="0"/>
          </a:p>
          <a:p>
            <a:r>
              <a:rPr lang="de-DE" sz="1600" b="1" dirty="0"/>
              <a:t>… Notation von Vierteltönen:</a:t>
            </a:r>
          </a:p>
        </p:txBody>
      </p:sp>
      <p:pic>
        <p:nvPicPr>
          <p:cNvPr id="1028" name="Picture 4" descr="Include Alois Hába's set of accidentals for 24-EDO quarter-tones ..."/>
          <p:cNvPicPr>
            <a:picLocks noChangeAspect="1" noChangeArrowheads="1"/>
          </p:cNvPicPr>
          <p:nvPr/>
        </p:nvPicPr>
        <p:blipFill>
          <a:blip r:embed="rId2" cstate="print"/>
          <a:srcRect/>
          <a:stretch>
            <a:fillRect/>
          </a:stretch>
        </p:blipFill>
        <p:spPr bwMode="auto">
          <a:xfrm>
            <a:off x="395536" y="3356992"/>
            <a:ext cx="6484211" cy="2899223"/>
          </a:xfrm>
          <a:prstGeom prst="rect">
            <a:avLst/>
          </a:prstGeom>
          <a:noFill/>
        </p:spPr>
      </p:pic>
      <p:pic>
        <p:nvPicPr>
          <p:cNvPr id="9" name="Picture 2" descr="Alois Haba“ – Bücher gebraucht, antiquarisch &amp; neu kaufen"/>
          <p:cNvPicPr>
            <a:picLocks noChangeAspect="1" noChangeArrowheads="1"/>
          </p:cNvPicPr>
          <p:nvPr/>
        </p:nvPicPr>
        <p:blipFill>
          <a:blip r:embed="rId3" cstate="print"/>
          <a:srcRect/>
          <a:stretch>
            <a:fillRect/>
          </a:stretch>
        </p:blipFill>
        <p:spPr bwMode="auto">
          <a:xfrm rot="1011521">
            <a:off x="5580112" y="2564904"/>
            <a:ext cx="2799200" cy="396044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683568" y="692696"/>
            <a:ext cx="5019131" cy="369332"/>
          </a:xfrm>
          <a:prstGeom prst="rect">
            <a:avLst/>
          </a:prstGeom>
          <a:noFill/>
        </p:spPr>
        <p:txBody>
          <a:bodyPr wrap="none" rtlCol="0">
            <a:spAutoFit/>
          </a:bodyPr>
          <a:lstStyle/>
          <a:p>
            <a:r>
              <a:rPr lang="de-DE" dirty="0"/>
              <a:t>Die Emanzipation der Harmonik und der Klangfarbe</a:t>
            </a:r>
          </a:p>
        </p:txBody>
      </p:sp>
      <p:sp>
        <p:nvSpPr>
          <p:cNvPr id="3" name="Textfeld 2"/>
          <p:cNvSpPr txBox="1"/>
          <p:nvPr/>
        </p:nvSpPr>
        <p:spPr>
          <a:xfrm>
            <a:off x="467544" y="1417611"/>
            <a:ext cx="7704856" cy="1138773"/>
          </a:xfrm>
          <a:prstGeom prst="rect">
            <a:avLst/>
          </a:prstGeom>
          <a:noFill/>
        </p:spPr>
        <p:txBody>
          <a:bodyPr wrap="square" rtlCol="0">
            <a:spAutoFit/>
          </a:bodyPr>
          <a:lstStyle/>
          <a:p>
            <a:r>
              <a:rPr lang="de-DE" sz="2000" b="1" dirty="0"/>
              <a:t>Anton Webern </a:t>
            </a:r>
            <a:r>
              <a:rPr lang="de-DE" sz="1600" b="1" dirty="0"/>
              <a:t>ist exponierter Komponist „frei atonaler“  und später auch „serieller“ (Zwölfton-)Musik.  Er wurde 1950 zum Vorbild für die Elektronische Musik der Darmstadt-Kölner Schule.</a:t>
            </a:r>
          </a:p>
          <a:p>
            <a:endParaRPr lang="de-DE" sz="1600" b="1" dirty="0"/>
          </a:p>
        </p:txBody>
      </p:sp>
      <p:pic>
        <p:nvPicPr>
          <p:cNvPr id="14338" name="Picture 2" descr="Portrait: Anton Webern -"/>
          <p:cNvPicPr>
            <a:picLocks noChangeAspect="1" noChangeArrowheads="1"/>
          </p:cNvPicPr>
          <p:nvPr/>
        </p:nvPicPr>
        <p:blipFill>
          <a:blip r:embed="rId2" cstate="print"/>
          <a:srcRect/>
          <a:stretch>
            <a:fillRect/>
          </a:stretch>
        </p:blipFill>
        <p:spPr bwMode="auto">
          <a:xfrm>
            <a:off x="4427984" y="2348880"/>
            <a:ext cx="3520054" cy="3888432"/>
          </a:xfrm>
          <a:prstGeom prst="rect">
            <a:avLst/>
          </a:prstGeom>
          <a:noFill/>
        </p:spPr>
      </p:pic>
      <p:pic>
        <p:nvPicPr>
          <p:cNvPr id="8" name="Grafik 7" descr="atonale2019.jpg"/>
          <p:cNvPicPr>
            <a:picLocks noChangeAspect="1"/>
          </p:cNvPicPr>
          <p:nvPr/>
        </p:nvPicPr>
        <p:blipFill>
          <a:blip r:embed="rId3" cstate="print"/>
          <a:stretch>
            <a:fillRect/>
          </a:stretch>
        </p:blipFill>
        <p:spPr>
          <a:xfrm rot="20566751">
            <a:off x="700664" y="2654008"/>
            <a:ext cx="2831976" cy="2831976"/>
          </a:xfrm>
          <a:prstGeom prst="rect">
            <a:avLst/>
          </a:prstGeom>
        </p:spPr>
      </p:pic>
      <p:sp>
        <p:nvSpPr>
          <p:cNvPr id="9" name="Textfeld 8"/>
          <p:cNvSpPr txBox="1"/>
          <p:nvPr/>
        </p:nvSpPr>
        <p:spPr>
          <a:xfrm rot="20606704">
            <a:off x="1396521" y="5501204"/>
            <a:ext cx="2459456" cy="307777"/>
          </a:xfrm>
          <a:prstGeom prst="rect">
            <a:avLst/>
          </a:prstGeom>
          <a:noFill/>
        </p:spPr>
        <p:txBody>
          <a:bodyPr wrap="none" rtlCol="0">
            <a:spAutoFit/>
          </a:bodyPr>
          <a:lstStyle/>
          <a:p>
            <a:r>
              <a:rPr lang="de-DE" sz="1400" dirty="0"/>
              <a:t>Die „Berlin Atonale“ 13.8.2019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17A911FE-1808-447F-8106-D92126EB82A2}"/>
              </a:ext>
            </a:extLst>
          </p:cNvPr>
          <p:cNvSpPr txBox="1"/>
          <p:nvPr/>
        </p:nvSpPr>
        <p:spPr>
          <a:xfrm>
            <a:off x="683568" y="692696"/>
            <a:ext cx="5019131" cy="369332"/>
          </a:xfrm>
          <a:prstGeom prst="rect">
            <a:avLst/>
          </a:prstGeom>
          <a:noFill/>
        </p:spPr>
        <p:txBody>
          <a:bodyPr wrap="none" rtlCol="0">
            <a:spAutoFit/>
          </a:bodyPr>
          <a:lstStyle/>
          <a:p>
            <a:r>
              <a:rPr lang="de-DE" dirty="0"/>
              <a:t>Die Emanzipation der Harmonik und der Klangfarbe</a:t>
            </a:r>
          </a:p>
        </p:txBody>
      </p:sp>
      <p:pic>
        <p:nvPicPr>
          <p:cNvPr id="4" name="Grafik 3">
            <a:extLst>
              <a:ext uri="{FF2B5EF4-FFF2-40B4-BE49-F238E27FC236}">
                <a16:creationId xmlns:a16="http://schemas.microsoft.com/office/drawing/2014/main" id="{D2486195-06A8-46F2-9227-A047AD8C61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2091659"/>
            <a:ext cx="5983778" cy="4697266"/>
          </a:xfrm>
          <a:prstGeom prst="rect">
            <a:avLst/>
          </a:prstGeom>
        </p:spPr>
      </p:pic>
      <p:sp>
        <p:nvSpPr>
          <p:cNvPr id="10" name="Rechteck 9">
            <a:extLst>
              <a:ext uri="{FF2B5EF4-FFF2-40B4-BE49-F238E27FC236}">
                <a16:creationId xmlns:a16="http://schemas.microsoft.com/office/drawing/2014/main" id="{6238CE34-AEC4-4927-9C1D-E2ECAA32ED84}"/>
              </a:ext>
            </a:extLst>
          </p:cNvPr>
          <p:cNvSpPr/>
          <p:nvPr/>
        </p:nvSpPr>
        <p:spPr>
          <a:xfrm>
            <a:off x="704356" y="1412776"/>
            <a:ext cx="6531939" cy="646331"/>
          </a:xfrm>
          <a:prstGeom prst="rect">
            <a:avLst/>
          </a:prstGeom>
        </p:spPr>
        <p:txBody>
          <a:bodyPr wrap="square">
            <a:spAutoFit/>
          </a:bodyPr>
          <a:lstStyle/>
          <a:p>
            <a:r>
              <a:rPr lang="de-DE" b="1" dirty="0"/>
              <a:t>1910 versucht Webern durch extensiven Gebrauch von Artikulationsvorschriften neue Klangfarben zu erzeugen.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683568" y="692696"/>
            <a:ext cx="4407297" cy="369332"/>
          </a:xfrm>
          <a:prstGeom prst="rect">
            <a:avLst/>
          </a:prstGeom>
          <a:noFill/>
        </p:spPr>
        <p:txBody>
          <a:bodyPr wrap="none" rtlCol="0">
            <a:spAutoFit/>
          </a:bodyPr>
          <a:lstStyle/>
          <a:p>
            <a:r>
              <a:rPr lang="de-DE" dirty="0"/>
              <a:t>Die Emanzipation des Parameters Klangfarbe</a:t>
            </a:r>
          </a:p>
        </p:txBody>
      </p:sp>
      <p:pic>
        <p:nvPicPr>
          <p:cNvPr id="3" name="Grafik 2" descr="SchönbergHarmonielehre.jpg"/>
          <p:cNvPicPr>
            <a:picLocks noChangeAspect="1"/>
          </p:cNvPicPr>
          <p:nvPr/>
        </p:nvPicPr>
        <p:blipFill>
          <a:blip r:embed="rId2" cstate="print"/>
          <a:stretch>
            <a:fillRect/>
          </a:stretch>
        </p:blipFill>
        <p:spPr>
          <a:xfrm>
            <a:off x="755576" y="1628800"/>
            <a:ext cx="2895492" cy="4763045"/>
          </a:xfrm>
          <a:prstGeom prst="rect">
            <a:avLst/>
          </a:prstGeom>
        </p:spPr>
      </p:pic>
      <p:sp>
        <p:nvSpPr>
          <p:cNvPr id="6" name="Rechteck 5"/>
          <p:cNvSpPr/>
          <p:nvPr/>
        </p:nvSpPr>
        <p:spPr>
          <a:xfrm>
            <a:off x="3995936" y="1628800"/>
            <a:ext cx="3960440" cy="3231654"/>
          </a:xfrm>
          <a:prstGeom prst="rect">
            <a:avLst/>
          </a:prstGeom>
        </p:spPr>
        <p:txBody>
          <a:bodyPr wrap="square">
            <a:spAutoFit/>
          </a:bodyPr>
          <a:lstStyle/>
          <a:p>
            <a:r>
              <a:rPr lang="de-DE" b="1" dirty="0"/>
              <a:t>1911 formuliert </a:t>
            </a:r>
            <a:r>
              <a:rPr lang="de-DE" sz="2400" b="1" dirty="0"/>
              <a:t>Schönberg</a:t>
            </a:r>
            <a:r>
              <a:rPr lang="de-DE" b="1" dirty="0"/>
              <a:t> die Idee einer „Klangfarbenmelodie“. </a:t>
            </a:r>
          </a:p>
          <a:p>
            <a:endParaRPr lang="de-DE" b="1" dirty="0"/>
          </a:p>
          <a:p>
            <a:r>
              <a:rPr lang="de-DE" b="1" dirty="0"/>
              <a:t>Die Idee Klangfarben so zu komponieren wie Tonhöhen, wollten die Elektroniker der 1950er Jahre konsequent umsetzen.</a:t>
            </a:r>
          </a:p>
          <a:p>
            <a:endParaRPr lang="de-DE" b="1" dirty="0"/>
          </a:p>
          <a:p>
            <a:r>
              <a:rPr lang="de-DE" b="1" dirty="0"/>
              <a:t>Schönberg: „die Tonhöhe ist nur eine Dimension der Klangfarbe“.</a:t>
            </a:r>
          </a:p>
          <a:p>
            <a:endParaRPr lang="de-DE"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683568" y="692696"/>
            <a:ext cx="4407297" cy="369332"/>
          </a:xfrm>
          <a:prstGeom prst="rect">
            <a:avLst/>
          </a:prstGeom>
          <a:noFill/>
        </p:spPr>
        <p:txBody>
          <a:bodyPr wrap="none" rtlCol="0">
            <a:spAutoFit/>
          </a:bodyPr>
          <a:lstStyle/>
          <a:p>
            <a:r>
              <a:rPr lang="de-DE" dirty="0"/>
              <a:t>Die Emanzipation des Parameters Klangfarbe</a:t>
            </a:r>
          </a:p>
        </p:txBody>
      </p:sp>
      <p:sp>
        <p:nvSpPr>
          <p:cNvPr id="6" name="Rechteck 5"/>
          <p:cNvSpPr/>
          <p:nvPr/>
        </p:nvSpPr>
        <p:spPr>
          <a:xfrm>
            <a:off x="1115616" y="1340768"/>
            <a:ext cx="7776864" cy="1015663"/>
          </a:xfrm>
          <a:prstGeom prst="rect">
            <a:avLst/>
          </a:prstGeom>
        </p:spPr>
        <p:txBody>
          <a:bodyPr wrap="square">
            <a:spAutoFit/>
          </a:bodyPr>
          <a:lstStyle/>
          <a:p>
            <a:r>
              <a:rPr lang="de-DE" sz="2400" b="1" dirty="0"/>
              <a:t>Alexander </a:t>
            </a:r>
            <a:r>
              <a:rPr lang="de-DE" sz="2400" b="1" dirty="0" err="1"/>
              <a:t>Skrjabin</a:t>
            </a:r>
            <a:r>
              <a:rPr lang="de-DE" sz="2400" b="1" dirty="0"/>
              <a:t> </a:t>
            </a:r>
            <a:r>
              <a:rPr lang="de-DE" b="1" dirty="0"/>
              <a:t>war </a:t>
            </a:r>
            <a:r>
              <a:rPr lang="de-DE" b="1" dirty="0" err="1"/>
              <a:t>Synästhetiker</a:t>
            </a:r>
            <a:r>
              <a:rPr lang="de-DE" b="1" dirty="0"/>
              <a:t> und hat mit seiner Idee eines Farbenklaviers die Diskussion um die Emanzipation der Klangfarbe stark beeinflusst. Im elektronischen Multimedia-Zeitalter eine aktuelle Idee!</a:t>
            </a:r>
          </a:p>
        </p:txBody>
      </p:sp>
      <p:pic>
        <p:nvPicPr>
          <p:cNvPr id="7" name="04Skrjabin-Promethée1910.mp4">
            <a:hlinkClick r:id="" action="ppaction://media"/>
          </p:cNvPr>
          <p:cNvPicPr>
            <a:picLocks noChangeAspect="1"/>
          </p:cNvPicPr>
          <p:nvPr>
            <a:videoFile r:link="rId1"/>
          </p:nvPr>
        </p:nvPicPr>
        <p:blipFill>
          <a:blip r:embed="rId3" cstate="print"/>
          <a:stretch>
            <a:fillRect/>
          </a:stretch>
        </p:blipFill>
        <p:spPr>
          <a:xfrm>
            <a:off x="1331640" y="2571042"/>
            <a:ext cx="7056784" cy="39694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933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683568" y="692696"/>
            <a:ext cx="5139099" cy="369332"/>
          </a:xfrm>
          <a:prstGeom prst="rect">
            <a:avLst/>
          </a:prstGeom>
          <a:noFill/>
        </p:spPr>
        <p:txBody>
          <a:bodyPr wrap="none" rtlCol="0">
            <a:spAutoFit/>
          </a:bodyPr>
          <a:lstStyle/>
          <a:p>
            <a:r>
              <a:rPr lang="de-DE" dirty="0"/>
              <a:t>Die Emanzipation des Parameters Zeit und Rhythmus</a:t>
            </a:r>
          </a:p>
        </p:txBody>
      </p:sp>
      <p:sp>
        <p:nvSpPr>
          <p:cNvPr id="3" name="Rechteck 2"/>
          <p:cNvSpPr/>
          <p:nvPr/>
        </p:nvSpPr>
        <p:spPr>
          <a:xfrm>
            <a:off x="1115616" y="1340768"/>
            <a:ext cx="7704856" cy="2400657"/>
          </a:xfrm>
          <a:prstGeom prst="rect">
            <a:avLst/>
          </a:prstGeom>
        </p:spPr>
        <p:txBody>
          <a:bodyPr wrap="square">
            <a:spAutoFit/>
          </a:bodyPr>
          <a:lstStyle/>
          <a:p>
            <a:r>
              <a:rPr lang="de-DE" sz="2400" b="1" dirty="0"/>
              <a:t>Igor </a:t>
            </a:r>
            <a:r>
              <a:rPr lang="de-DE" sz="2400" b="1" dirty="0" err="1"/>
              <a:t>Strawinsky</a:t>
            </a:r>
            <a:r>
              <a:rPr lang="de-DE" b="1" dirty="0" err="1"/>
              <a:t>‘s</a:t>
            </a:r>
            <a:r>
              <a:rPr lang="de-DE" b="1" dirty="0"/>
              <a:t> „</a:t>
            </a:r>
            <a:r>
              <a:rPr lang="de-DE" b="1" dirty="0" err="1"/>
              <a:t>Sacre</a:t>
            </a:r>
            <a:r>
              <a:rPr lang="de-DE" b="1" dirty="0"/>
              <a:t>“ ist Beispiel eines komplexen, unregelmäßig rhythmischen Geschehens.</a:t>
            </a:r>
          </a:p>
          <a:p>
            <a:endParaRPr lang="de-DE" b="1" dirty="0"/>
          </a:p>
          <a:p>
            <a:r>
              <a:rPr lang="de-DE" b="1" dirty="0"/>
              <a:t>Die Emanzipation des Rhythmus vom einfachen periodischen Groove traditioneller Musik und die Idee, Rhythmen auch so zu komponieren wie Tonhöhen („Rhythmusmelodien“) ist eine wesentliche Aufgabe elektronischen Komponierens geworden.</a:t>
            </a:r>
          </a:p>
          <a:p>
            <a:endParaRPr lang="de-DE" b="1" dirty="0"/>
          </a:p>
        </p:txBody>
      </p:sp>
      <p:pic>
        <p:nvPicPr>
          <p:cNvPr id="6" name="Grafik 5" descr="sacre.jpg"/>
          <p:cNvPicPr>
            <a:picLocks noChangeAspect="1"/>
          </p:cNvPicPr>
          <p:nvPr/>
        </p:nvPicPr>
        <p:blipFill>
          <a:blip r:embed="rId2" cstate="print"/>
          <a:stretch>
            <a:fillRect/>
          </a:stretch>
        </p:blipFill>
        <p:spPr>
          <a:xfrm>
            <a:off x="1691680" y="3487206"/>
            <a:ext cx="5354960" cy="300770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683568" y="692696"/>
            <a:ext cx="3226717" cy="369332"/>
          </a:xfrm>
          <a:prstGeom prst="rect">
            <a:avLst/>
          </a:prstGeom>
          <a:noFill/>
        </p:spPr>
        <p:txBody>
          <a:bodyPr wrap="none" rtlCol="0">
            <a:spAutoFit/>
          </a:bodyPr>
          <a:lstStyle/>
          <a:p>
            <a:r>
              <a:rPr lang="de-DE" dirty="0"/>
              <a:t>Die Emanzipation des Geräuschs</a:t>
            </a:r>
          </a:p>
        </p:txBody>
      </p:sp>
      <p:pic>
        <p:nvPicPr>
          <p:cNvPr id="5" name="Grafik 4" descr="Intonarumori,_1913.jpg"/>
          <p:cNvPicPr>
            <a:picLocks noChangeAspect="1"/>
          </p:cNvPicPr>
          <p:nvPr/>
        </p:nvPicPr>
        <p:blipFill>
          <a:blip r:embed="rId2" cstate="print"/>
          <a:stretch>
            <a:fillRect/>
          </a:stretch>
        </p:blipFill>
        <p:spPr>
          <a:xfrm>
            <a:off x="3419872" y="2372139"/>
            <a:ext cx="5222344" cy="4009189"/>
          </a:xfrm>
          <a:prstGeom prst="rect">
            <a:avLst/>
          </a:prstGeom>
        </p:spPr>
      </p:pic>
      <p:sp>
        <p:nvSpPr>
          <p:cNvPr id="7" name="Rechteck 6"/>
          <p:cNvSpPr/>
          <p:nvPr/>
        </p:nvSpPr>
        <p:spPr>
          <a:xfrm>
            <a:off x="1115616" y="1340768"/>
            <a:ext cx="7704856" cy="1569660"/>
          </a:xfrm>
          <a:prstGeom prst="rect">
            <a:avLst/>
          </a:prstGeom>
        </p:spPr>
        <p:txBody>
          <a:bodyPr wrap="square">
            <a:spAutoFit/>
          </a:bodyPr>
          <a:lstStyle/>
          <a:p>
            <a:r>
              <a:rPr lang="de-DE" b="1" dirty="0"/>
              <a:t>Die italienischen </a:t>
            </a:r>
            <a:r>
              <a:rPr lang="de-DE" sz="2400" b="1" dirty="0"/>
              <a:t>Futuristen</a:t>
            </a:r>
            <a:r>
              <a:rPr lang="de-DE" b="1" dirty="0"/>
              <a:t> haben am konsequentesten die Klangästhetik der traditionellen Musik in Frage gestellt und Kompositionen für Geräuschorchester und –</a:t>
            </a:r>
            <a:r>
              <a:rPr lang="de-DE" b="1" dirty="0" err="1"/>
              <a:t>instrumente</a:t>
            </a:r>
            <a:r>
              <a:rPr lang="de-DE" b="1" dirty="0"/>
              <a:t>  geschrieben. </a:t>
            </a:r>
          </a:p>
          <a:p>
            <a:endParaRPr lang="de-DE" b="1" dirty="0"/>
          </a:p>
          <a:p>
            <a:endParaRPr lang="de-DE" b="1" dirty="0"/>
          </a:p>
        </p:txBody>
      </p:sp>
      <p:sp>
        <p:nvSpPr>
          <p:cNvPr id="3" name="Textfeld 2">
            <a:extLst>
              <a:ext uri="{FF2B5EF4-FFF2-40B4-BE49-F238E27FC236}">
                <a16:creationId xmlns:a16="http://schemas.microsoft.com/office/drawing/2014/main" id="{0EF95394-C09A-41C4-952C-D62B29A4267B}"/>
              </a:ext>
            </a:extLst>
          </p:cNvPr>
          <p:cNvSpPr txBox="1"/>
          <p:nvPr/>
        </p:nvSpPr>
        <p:spPr>
          <a:xfrm>
            <a:off x="1144798" y="2413337"/>
            <a:ext cx="2304256" cy="2031325"/>
          </a:xfrm>
          <a:prstGeom prst="rect">
            <a:avLst/>
          </a:prstGeom>
          <a:noFill/>
        </p:spPr>
        <p:txBody>
          <a:bodyPr wrap="square" rtlCol="0">
            <a:spAutoFit/>
          </a:bodyPr>
          <a:lstStyle/>
          <a:p>
            <a:r>
              <a:rPr lang="de-DE" b="1" dirty="0"/>
              <a:t>Sie sind direkte Vorläufer der „</a:t>
            </a:r>
            <a:r>
              <a:rPr lang="de-DE" b="1" dirty="0" err="1"/>
              <a:t>musique</a:t>
            </a:r>
            <a:r>
              <a:rPr lang="de-DE" b="1" dirty="0"/>
              <a:t> </a:t>
            </a:r>
            <a:r>
              <a:rPr lang="de-DE" b="1" dirty="0" err="1"/>
              <a:t>concrète</a:t>
            </a:r>
            <a:r>
              <a:rPr lang="de-DE" b="1" dirty="0"/>
              <a:t>“, die als Vorbild für Sampling, Scratching und </a:t>
            </a:r>
            <a:r>
              <a:rPr lang="de-DE" b="1" dirty="0" err="1"/>
              <a:t>DJ‘ing</a:t>
            </a:r>
            <a:r>
              <a:rPr lang="de-DE" b="1" dirty="0"/>
              <a:t>  gilt.</a:t>
            </a:r>
          </a:p>
          <a:p>
            <a:endParaRPr lang="de-DE" dirty="0"/>
          </a:p>
        </p:txBody>
      </p:sp>
    </p:spTree>
  </p:cSld>
  <p:clrMapOvr>
    <a:masterClrMapping/>
  </p:clrMapOvr>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934</Words>
  <Application>Microsoft Office PowerPoint</Application>
  <PresentationFormat>Bildschirmpräsentation (4:3)</PresentationFormat>
  <Paragraphs>107</Paragraphs>
  <Slides>24</Slides>
  <Notes>0</Notes>
  <HiddenSlides>0</HiddenSlides>
  <MMClips>1</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24</vt:i4>
      </vt:variant>
    </vt:vector>
  </HeadingPairs>
  <TitlesOfParts>
    <vt:vector size="27" baseType="lpstr">
      <vt:lpstr>Arial</vt:lpstr>
      <vt:lpstr>Calibri</vt:lpstr>
      <vt:lpstr>Larissa-Design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Wolfgang Martin Stroh</dc:creator>
  <cp:lastModifiedBy>Wolfgang Martin Stroh</cp:lastModifiedBy>
  <cp:revision>19</cp:revision>
  <dcterms:created xsi:type="dcterms:W3CDTF">2020-04-09T07:15:26Z</dcterms:created>
  <dcterms:modified xsi:type="dcterms:W3CDTF">2021-12-27T10:55:52Z</dcterms:modified>
</cp:coreProperties>
</file>