
<file path=[Content_Types].xml><?xml version="1.0" encoding="utf-8"?>
<Types xmlns="http://schemas.openxmlformats.org/package/2006/content-types">
  <Default Extension="bin" ContentType="application/vnd.openxmlformats-officedocument.oleObject"/>
  <Default Extension="gif" ContentType="image/gif"/>
  <Default Extension="jfif" ContentType="image/jpeg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vml" ContentType="application/vnd.openxmlformats-officedocument.vmlDrawing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99" r:id="rId3"/>
    <p:sldId id="293" r:id="rId4"/>
    <p:sldId id="275" r:id="rId5"/>
    <p:sldId id="301" r:id="rId6"/>
    <p:sldId id="258" r:id="rId7"/>
    <p:sldId id="295" r:id="rId8"/>
    <p:sldId id="287" r:id="rId9"/>
    <p:sldId id="277" r:id="rId10"/>
    <p:sldId id="263" r:id="rId11"/>
    <p:sldId id="278" r:id="rId12"/>
    <p:sldId id="261" r:id="rId13"/>
    <p:sldId id="279" r:id="rId14"/>
    <p:sldId id="297" r:id="rId15"/>
    <p:sldId id="302" r:id="rId16"/>
    <p:sldId id="281" r:id="rId17"/>
    <p:sldId id="264" r:id="rId18"/>
    <p:sldId id="273" r:id="rId19"/>
    <p:sldId id="274" r:id="rId20"/>
    <p:sldId id="265" r:id="rId21"/>
    <p:sldId id="269" r:id="rId22"/>
    <p:sldId id="294" r:id="rId23"/>
    <p:sldId id="285" r:id="rId24"/>
    <p:sldId id="303" r:id="rId25"/>
    <p:sldId id="282" r:id="rId26"/>
    <p:sldId id="280" r:id="rId27"/>
    <p:sldId id="288" r:id="rId28"/>
    <p:sldId id="283" r:id="rId29"/>
    <p:sldId id="290" r:id="rId30"/>
    <p:sldId id="266" r:id="rId31"/>
    <p:sldId id="298" r:id="rId32"/>
    <p:sldId id="300" r:id="rId33"/>
  </p:sldIdLst>
  <p:sldSz cx="9144000" cy="6858000" type="screen4x3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14B9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6" d="100"/>
          <a:sy n="86" d="100"/>
        </p:scale>
        <p:origin x="930" y="45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5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/>
              <a:t>Formatvorlage des Untertitelmasters durch Klicken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6C498C-2C8B-4DDF-8014-48E8DE292FF4}" type="datetimeFigureOut">
              <a:rPr lang="de-DE" smtClean="0"/>
              <a:pPr/>
              <a:t>12.01.2022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25A0B0-6A09-492C-8305-CF5F65D86768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6C498C-2C8B-4DDF-8014-48E8DE292FF4}" type="datetimeFigureOut">
              <a:rPr lang="de-DE" smtClean="0"/>
              <a:pPr/>
              <a:t>12.01.2022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25A0B0-6A09-492C-8305-CF5F65D86768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6C498C-2C8B-4DDF-8014-48E8DE292FF4}" type="datetimeFigureOut">
              <a:rPr lang="de-DE" smtClean="0"/>
              <a:pPr/>
              <a:t>12.01.2022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25A0B0-6A09-492C-8305-CF5F65D86768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6C498C-2C8B-4DDF-8014-48E8DE292FF4}" type="datetimeFigureOut">
              <a:rPr lang="de-DE" smtClean="0"/>
              <a:pPr/>
              <a:t>12.01.2022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25A0B0-6A09-492C-8305-CF5F65D86768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6C498C-2C8B-4DDF-8014-48E8DE292FF4}" type="datetimeFigureOut">
              <a:rPr lang="de-DE" smtClean="0"/>
              <a:pPr/>
              <a:t>12.01.2022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25A0B0-6A09-492C-8305-CF5F65D86768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6C498C-2C8B-4DDF-8014-48E8DE292FF4}" type="datetimeFigureOut">
              <a:rPr lang="de-DE" smtClean="0"/>
              <a:pPr/>
              <a:t>12.01.2022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25A0B0-6A09-492C-8305-CF5F65D86768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6C498C-2C8B-4DDF-8014-48E8DE292FF4}" type="datetimeFigureOut">
              <a:rPr lang="de-DE" smtClean="0"/>
              <a:pPr/>
              <a:t>12.01.2022</a:t>
            </a:fld>
            <a:endParaRPr lang="de-DE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25A0B0-6A09-492C-8305-CF5F65D86768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6C498C-2C8B-4DDF-8014-48E8DE292FF4}" type="datetimeFigureOut">
              <a:rPr lang="de-DE" smtClean="0"/>
              <a:pPr/>
              <a:t>12.01.2022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25A0B0-6A09-492C-8305-CF5F65D86768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6C498C-2C8B-4DDF-8014-48E8DE292FF4}" type="datetimeFigureOut">
              <a:rPr lang="de-DE" smtClean="0"/>
              <a:pPr/>
              <a:t>12.01.2022</a:t>
            </a:fld>
            <a:endParaRPr lang="de-DE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25A0B0-6A09-492C-8305-CF5F65D86768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6C498C-2C8B-4DDF-8014-48E8DE292FF4}" type="datetimeFigureOut">
              <a:rPr lang="de-DE" smtClean="0"/>
              <a:pPr/>
              <a:t>12.01.2022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25A0B0-6A09-492C-8305-CF5F65D86768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6C498C-2C8B-4DDF-8014-48E8DE292FF4}" type="datetimeFigureOut">
              <a:rPr lang="de-DE" smtClean="0"/>
              <a:pPr/>
              <a:t>12.01.2022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25A0B0-6A09-492C-8305-CF5F65D86768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E6C498C-2C8B-4DDF-8014-48E8DE292FF4}" type="datetimeFigureOut">
              <a:rPr lang="de-DE" smtClean="0"/>
              <a:pPr/>
              <a:t>12.01.2022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25A0B0-6A09-492C-8305-CF5F65D86768}" type="slidenum">
              <a:rPr lang="de-DE" smtClean="0"/>
              <a:pPr/>
              <a:t>‹Nr.›</a:t>
            </a:fld>
            <a:endParaRPr lang="de-D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slideLayout" Target="../slideLayouts/slideLayout7.xml"/><Relationship Id="rId1" Type="http://schemas.openxmlformats.org/officeDocument/2006/relationships/video" Target="https://www.youtube.com/embed/6lSjNT9TkTw?list=PLOrbiNMeluhX5ufZPAFnYfgoKP-rw34vb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fif"/><Relationship Id="rId2" Type="http://schemas.openxmlformats.org/officeDocument/2006/relationships/image" Target="../media/image15.jf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jfi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fif"/><Relationship Id="rId2" Type="http://schemas.openxmlformats.org/officeDocument/2006/relationships/slideLayout" Target="../slideLayouts/slideLayout7.xml"/><Relationship Id="rId1" Type="http://schemas.openxmlformats.org/officeDocument/2006/relationships/video" Target="https://www.youtube.com/embed/HN8vTUEvtMc?list=PLOrbiNMeluhX5ufZPAFnYfgoKP-rw34vb" TargetMode="External"/><Relationship Id="rId4" Type="http://schemas.openxmlformats.org/officeDocument/2006/relationships/image" Target="../media/image18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sv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sv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slideLayout" Target="../slideLayouts/slideLayout7.xml"/><Relationship Id="rId1" Type="http://schemas.openxmlformats.org/officeDocument/2006/relationships/video" Target="https://www.youtube.com/embed/3RGLT5w4qos?feature=oembed" TargetMode="Externa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25.wmf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HhpMOziivik?list=PLOrbiNMeluhX5ufZPAFnYfgoKP-rw34vb" TargetMode="Externa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slideLayout" Target="../slideLayouts/slideLayout7.xml"/><Relationship Id="rId1" Type="http://schemas.openxmlformats.org/officeDocument/2006/relationships/video" Target="https://www.youtube.com/embed/qkLGXPr1zEw?feature=oembed" TargetMode="Externa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musik-for.uni-oldenburg.de/elektronischemusik/03Instrumente/intro-video.mp4" TargetMode="External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file:///C:\Users\wolfg\Desktop\Kurs%20El%20Musik%202020\Kursmaterialien\03Bis1945\Trautonium\texte\07hitchcock.mp3" TargetMode="External"/><Relationship Id="rId1" Type="http://schemas.microsoft.com/office/2007/relationships/media" Target="file:///C:\Users\wolfg\Desktop\Kurs%20El%20Musik%202020\Kursmaterialien\03Bis1945\Trautonium\texte\07hitchcock.mp3" TargetMode="External"/><Relationship Id="rId5" Type="http://schemas.openxmlformats.org/officeDocument/2006/relationships/image" Target="../media/image32.png"/><Relationship Id="rId4" Type="http://schemas.openxmlformats.org/officeDocument/2006/relationships/image" Target="../media/image31.jpe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gif"/><Relationship Id="rId2" Type="http://schemas.openxmlformats.org/officeDocument/2006/relationships/image" Target="../media/image33.jfif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fi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w5qf9O6c20o?feature=oembed" TargetMode="Externa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fif"/><Relationship Id="rId2" Type="http://schemas.openxmlformats.org/officeDocument/2006/relationships/image" Target="../media/image3.jf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fi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feld 3">
            <a:extLst>
              <a:ext uri="{FF2B5EF4-FFF2-40B4-BE49-F238E27FC236}">
                <a16:creationId xmlns:a16="http://schemas.microsoft.com/office/drawing/2014/main" id="{D3857CD3-74E8-4BA3-A188-107D06F49BAD}"/>
              </a:ext>
            </a:extLst>
          </p:cNvPr>
          <p:cNvSpPr txBox="1"/>
          <p:nvPr/>
        </p:nvSpPr>
        <p:spPr>
          <a:xfrm>
            <a:off x="533372" y="764704"/>
            <a:ext cx="773775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4800" dirty="0"/>
              <a:t>101 Jahre Elektronische Musik</a:t>
            </a:r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7BA2BB49-5A58-4E35-9E32-7E61E9343995}"/>
              </a:ext>
            </a:extLst>
          </p:cNvPr>
          <p:cNvSpPr txBox="1"/>
          <p:nvPr/>
        </p:nvSpPr>
        <p:spPr>
          <a:xfrm>
            <a:off x="1547662" y="4077072"/>
            <a:ext cx="5709177" cy="1077218"/>
          </a:xfrm>
          <a:prstGeom prst="rect">
            <a:avLst/>
          </a:prstGeom>
          <a:noFill/>
          <a:ln>
            <a:solidFill>
              <a:schemeClr val="accent2"/>
            </a:solidFill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pPr algn="ctr"/>
            <a:r>
              <a:rPr lang="de-DE" sz="3200" dirty="0"/>
              <a:t>Die Instrumente der</a:t>
            </a:r>
          </a:p>
          <a:p>
            <a:pPr algn="ctr"/>
            <a:r>
              <a:rPr lang="de-DE" sz="3200" dirty="0"/>
              <a:t>Elektronischen Musik</a:t>
            </a:r>
            <a:endParaRPr lang="de-DE" sz="2000" dirty="0"/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1ABB49E7-D301-45EC-BC0D-03FB0180495E}"/>
              </a:ext>
            </a:extLst>
          </p:cNvPr>
          <p:cNvSpPr txBox="1"/>
          <p:nvPr/>
        </p:nvSpPr>
        <p:spPr>
          <a:xfrm>
            <a:off x="3726278" y="3068960"/>
            <a:ext cx="82734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400" dirty="0"/>
              <a:t>Teil 2</a:t>
            </a:r>
          </a:p>
        </p:txBody>
      </p:sp>
    </p:spTree>
    <p:extLst>
      <p:ext uri="{BB962C8B-B14F-4D97-AF65-F5344CB8AC3E}">
        <p14:creationId xmlns:p14="http://schemas.microsoft.com/office/powerpoint/2010/main" val="97250466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feld 1"/>
          <p:cNvSpPr txBox="1"/>
          <p:nvPr/>
        </p:nvSpPr>
        <p:spPr>
          <a:xfrm>
            <a:off x="395536" y="476672"/>
            <a:ext cx="61206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err="1"/>
              <a:t>Theremini</a:t>
            </a:r>
            <a:r>
              <a:rPr lang="de-DE" dirty="0"/>
              <a:t> – das neueste Moog-Modell </a:t>
            </a:r>
            <a:r>
              <a:rPr lang="de-DE" sz="2400" b="1" dirty="0"/>
              <a:t>2014</a:t>
            </a:r>
            <a:endParaRPr lang="de-DE" b="1" dirty="0"/>
          </a:p>
        </p:txBody>
      </p:sp>
      <p:pic>
        <p:nvPicPr>
          <p:cNvPr id="3" name="Onlinemedien 2" title="mein Theremini">
            <a:hlinkClick r:id="" action="ppaction://media"/>
            <a:extLst>
              <a:ext uri="{FF2B5EF4-FFF2-40B4-BE49-F238E27FC236}">
                <a16:creationId xmlns:a16="http://schemas.microsoft.com/office/drawing/2014/main" id="{50F8A29B-0106-42ED-B038-05D4019316F3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1115616" y="1628800"/>
            <a:ext cx="6681451" cy="37750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43129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3" descr="Konzertplakat1927.jpg">
            <a:extLst>
              <a:ext uri="{FF2B5EF4-FFF2-40B4-BE49-F238E27FC236}">
                <a16:creationId xmlns:a16="http://schemas.microsoft.com/office/drawing/2014/main" id="{E0289D6F-CD51-43EE-A1FC-114607B0F94E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21084604">
            <a:off x="509030" y="961761"/>
            <a:ext cx="2788920" cy="3657600"/>
          </a:xfrm>
          <a:prstGeom prst="rect">
            <a:avLst/>
          </a:prstGeom>
        </p:spPr>
      </p:pic>
      <p:pic>
        <p:nvPicPr>
          <p:cNvPr id="5" name="Grafik 4" descr="Martenot.jpeg">
            <a:extLst>
              <a:ext uri="{FF2B5EF4-FFF2-40B4-BE49-F238E27FC236}">
                <a16:creationId xmlns:a16="http://schemas.microsoft.com/office/drawing/2014/main" id="{44B0ABB0-8DBE-4F98-95DD-7776DDE20F27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323564" y="3222433"/>
            <a:ext cx="3888432" cy="3008906"/>
          </a:xfrm>
          <a:prstGeom prst="rect">
            <a:avLst/>
          </a:prstGeom>
        </p:spPr>
      </p:pic>
      <p:sp>
        <p:nvSpPr>
          <p:cNvPr id="7" name="Textfeld 6">
            <a:extLst>
              <a:ext uri="{FF2B5EF4-FFF2-40B4-BE49-F238E27FC236}">
                <a16:creationId xmlns:a16="http://schemas.microsoft.com/office/drawing/2014/main" id="{1E924E7C-10A8-455C-8143-84E4A9F3E996}"/>
              </a:ext>
            </a:extLst>
          </p:cNvPr>
          <p:cNvSpPr txBox="1"/>
          <p:nvPr/>
        </p:nvSpPr>
        <p:spPr>
          <a:xfrm>
            <a:off x="4355976" y="1484784"/>
            <a:ext cx="328314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3600" dirty="0" err="1"/>
              <a:t>Ondes</a:t>
            </a:r>
            <a:r>
              <a:rPr lang="de-DE" sz="3600" dirty="0"/>
              <a:t> </a:t>
            </a:r>
            <a:r>
              <a:rPr lang="de-DE" sz="3600" dirty="0" err="1"/>
              <a:t>Martenot</a:t>
            </a:r>
            <a:endParaRPr lang="de-DE" sz="3600" dirty="0"/>
          </a:p>
        </p:txBody>
      </p:sp>
      <p:sp>
        <p:nvSpPr>
          <p:cNvPr id="8" name="Pfeil: nach rechts 7">
            <a:extLst>
              <a:ext uri="{FF2B5EF4-FFF2-40B4-BE49-F238E27FC236}">
                <a16:creationId xmlns:a16="http://schemas.microsoft.com/office/drawing/2014/main" id="{D7D09C4A-7D75-481E-B58B-43D145BFB37E}"/>
              </a:ext>
            </a:extLst>
          </p:cNvPr>
          <p:cNvSpPr/>
          <p:nvPr/>
        </p:nvSpPr>
        <p:spPr>
          <a:xfrm>
            <a:off x="3347864" y="1700808"/>
            <a:ext cx="720080" cy="430307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9" name="Textfeld 8">
            <a:extLst>
              <a:ext uri="{FF2B5EF4-FFF2-40B4-BE49-F238E27FC236}">
                <a16:creationId xmlns:a16="http://schemas.microsoft.com/office/drawing/2014/main" id="{3FE210DE-A0B5-4EFD-8D0D-C580D0436FE3}"/>
              </a:ext>
            </a:extLst>
          </p:cNvPr>
          <p:cNvSpPr txBox="1"/>
          <p:nvPr/>
        </p:nvSpPr>
        <p:spPr>
          <a:xfrm>
            <a:off x="323528" y="404664"/>
            <a:ext cx="38338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/>
              <a:t>Leon Thermen und Maurice </a:t>
            </a:r>
            <a:r>
              <a:rPr lang="de-DE" dirty="0" err="1"/>
              <a:t>Martenot</a:t>
            </a:r>
            <a:endParaRPr lang="de-DE" dirty="0"/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453628C6-9913-46B0-A313-ACA0F2A3FF80}"/>
              </a:ext>
            </a:extLst>
          </p:cNvPr>
          <p:cNvSpPr txBox="1"/>
          <p:nvPr/>
        </p:nvSpPr>
        <p:spPr>
          <a:xfrm>
            <a:off x="683568" y="5445224"/>
            <a:ext cx="2928687" cy="369332"/>
          </a:xfrm>
          <a:prstGeom prst="rect">
            <a:avLst/>
          </a:prstGeom>
          <a:scene3d>
            <a:camera prst="perspectiveContrastingRightFacing"/>
            <a:lightRig rig="threePt" dir="t"/>
          </a:scene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de-DE" b="1" dirty="0"/>
              <a:t>statt „Äther“ eine </a:t>
            </a:r>
            <a:r>
              <a:rPr lang="de-DE" b="1" dirty="0" err="1"/>
              <a:t>Tastataur</a:t>
            </a:r>
            <a:endParaRPr lang="de-DE" b="1" dirty="0"/>
          </a:p>
        </p:txBody>
      </p:sp>
    </p:spTree>
    <p:extLst>
      <p:ext uri="{BB962C8B-B14F-4D97-AF65-F5344CB8AC3E}">
        <p14:creationId xmlns:p14="http://schemas.microsoft.com/office/powerpoint/2010/main" val="184524846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feld 1"/>
          <p:cNvSpPr txBox="1"/>
          <p:nvPr/>
        </p:nvSpPr>
        <p:spPr>
          <a:xfrm>
            <a:off x="323528" y="404664"/>
            <a:ext cx="17370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err="1"/>
              <a:t>Ondes</a:t>
            </a:r>
            <a:r>
              <a:rPr lang="de-DE" dirty="0"/>
              <a:t> </a:t>
            </a:r>
            <a:r>
              <a:rPr lang="de-DE" dirty="0" err="1"/>
              <a:t>Martenot</a:t>
            </a:r>
            <a:endParaRPr lang="de-DE" dirty="0"/>
          </a:p>
        </p:txBody>
      </p:sp>
      <p:sp>
        <p:nvSpPr>
          <p:cNvPr id="7" name="Textfeld 6"/>
          <p:cNvSpPr txBox="1"/>
          <p:nvPr/>
        </p:nvSpPr>
        <p:spPr>
          <a:xfrm>
            <a:off x="899592" y="908720"/>
            <a:ext cx="62835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/>
              <a:t>Die Lautsprecher („diffuser“) als Accessoires gehören zum Kult:</a:t>
            </a:r>
          </a:p>
        </p:txBody>
      </p:sp>
      <p:pic>
        <p:nvPicPr>
          <p:cNvPr id="8" name="Grafik 7" descr="ondesMartenot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23528" y="1412776"/>
            <a:ext cx="6732240" cy="5049180"/>
          </a:xfrm>
          <a:prstGeom prst="rect">
            <a:avLst/>
          </a:prstGeom>
        </p:spPr>
      </p:pic>
      <p:sp>
        <p:nvSpPr>
          <p:cNvPr id="9" name="Pfeil nach links 8"/>
          <p:cNvSpPr/>
          <p:nvPr/>
        </p:nvSpPr>
        <p:spPr>
          <a:xfrm>
            <a:off x="5364088" y="2420888"/>
            <a:ext cx="3240360" cy="576064"/>
          </a:xfrm>
          <a:prstGeom prst="left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>
                <a:solidFill>
                  <a:schemeClr val="tx1"/>
                </a:solidFill>
              </a:rPr>
              <a:t>„</a:t>
            </a:r>
            <a:r>
              <a:rPr lang="de-DE" i="1" dirty="0" err="1">
                <a:solidFill>
                  <a:schemeClr val="tx1"/>
                </a:solidFill>
              </a:rPr>
              <a:t>palme</a:t>
            </a:r>
            <a:r>
              <a:rPr lang="de-DE" dirty="0">
                <a:solidFill>
                  <a:schemeClr val="tx1"/>
                </a:solidFill>
              </a:rPr>
              <a:t>“ mit Resonanzsaiten</a:t>
            </a:r>
          </a:p>
        </p:txBody>
      </p:sp>
      <p:sp>
        <p:nvSpPr>
          <p:cNvPr id="10" name="Pfeil nach links 9"/>
          <p:cNvSpPr/>
          <p:nvPr/>
        </p:nvSpPr>
        <p:spPr>
          <a:xfrm>
            <a:off x="5724128" y="4581128"/>
            <a:ext cx="3240360" cy="1008112"/>
          </a:xfrm>
          <a:prstGeom prst="left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>
                <a:solidFill>
                  <a:schemeClr val="tx1"/>
                </a:solidFill>
              </a:rPr>
              <a:t>„</a:t>
            </a:r>
            <a:r>
              <a:rPr lang="en-GB" i="1" dirty="0" err="1">
                <a:solidFill>
                  <a:schemeClr val="tx1"/>
                </a:solidFill>
              </a:rPr>
              <a:t>metallique</a:t>
            </a:r>
            <a:r>
              <a:rPr lang="de-DE" dirty="0">
                <a:solidFill>
                  <a:schemeClr val="tx1"/>
                </a:solidFill>
              </a:rPr>
              <a:t>“: Metalplatte </a:t>
            </a:r>
            <a:r>
              <a:rPr lang="de-DE" dirty="0" err="1">
                <a:solidFill>
                  <a:schemeClr val="tx1"/>
                </a:solidFill>
              </a:rPr>
              <a:t>resonniert</a:t>
            </a:r>
            <a:endParaRPr lang="de-DE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 descr="ondesLadies.jpg">
            <a:extLst>
              <a:ext uri="{FF2B5EF4-FFF2-40B4-BE49-F238E27FC236}">
                <a16:creationId xmlns:a16="http://schemas.microsoft.com/office/drawing/2014/main" id="{ED8D9333-0EDF-4F51-A122-2885E15DE694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115616" y="1600200"/>
            <a:ext cx="6501384" cy="3657600"/>
          </a:xfrm>
          <a:prstGeom prst="rect">
            <a:avLst/>
          </a:prstGeom>
        </p:spPr>
      </p:pic>
      <p:sp>
        <p:nvSpPr>
          <p:cNvPr id="3" name="Textfeld 2">
            <a:extLst>
              <a:ext uri="{FF2B5EF4-FFF2-40B4-BE49-F238E27FC236}">
                <a16:creationId xmlns:a16="http://schemas.microsoft.com/office/drawing/2014/main" id="{2BC8AA81-53F3-4A8C-8FFE-6F2EAA9EC352}"/>
              </a:ext>
            </a:extLst>
          </p:cNvPr>
          <p:cNvSpPr txBox="1"/>
          <p:nvPr/>
        </p:nvSpPr>
        <p:spPr>
          <a:xfrm>
            <a:off x="1673199" y="5589240"/>
            <a:ext cx="53862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/>
              <a:t>Ginette </a:t>
            </a:r>
            <a:r>
              <a:rPr lang="de-DE" dirty="0" err="1"/>
              <a:t>Martenot</a:t>
            </a:r>
            <a:r>
              <a:rPr lang="de-DE" dirty="0"/>
              <a:t> dirigiert ein „Nocturne“ von Debussy</a:t>
            </a:r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id="{189F45C4-3AFD-4FFB-9FA3-95D5F29A78A8}"/>
              </a:ext>
            </a:extLst>
          </p:cNvPr>
          <p:cNvSpPr txBox="1"/>
          <p:nvPr/>
        </p:nvSpPr>
        <p:spPr>
          <a:xfrm>
            <a:off x="323528" y="404664"/>
            <a:ext cx="4370555" cy="369332"/>
          </a:xfrm>
          <a:prstGeom prst="rect">
            <a:avLst/>
          </a:prstGeom>
          <a:noFill/>
          <a:ln>
            <a:solidFill>
              <a:schemeClr val="tx2"/>
            </a:solidFill>
          </a:ln>
        </p:spPr>
        <p:txBody>
          <a:bodyPr wrap="none" rtlCol="0">
            <a:spAutoFit/>
          </a:bodyPr>
          <a:lstStyle/>
          <a:p>
            <a:r>
              <a:rPr lang="de-DE" dirty="0" err="1"/>
              <a:t>Ondes</a:t>
            </a:r>
            <a:r>
              <a:rPr lang="de-DE" dirty="0"/>
              <a:t> </a:t>
            </a:r>
            <a:r>
              <a:rPr lang="de-DE" dirty="0" err="1"/>
              <a:t>Martenot</a:t>
            </a:r>
            <a:r>
              <a:rPr lang="de-DE" dirty="0"/>
              <a:t>…. bleibt ganz in Frankreich!</a:t>
            </a:r>
          </a:p>
        </p:txBody>
      </p:sp>
    </p:spTree>
    <p:extLst>
      <p:ext uri="{BB962C8B-B14F-4D97-AF65-F5344CB8AC3E}">
        <p14:creationId xmlns:p14="http://schemas.microsoft.com/office/powerpoint/2010/main" val="252695618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feld 3">
            <a:extLst>
              <a:ext uri="{FF2B5EF4-FFF2-40B4-BE49-F238E27FC236}">
                <a16:creationId xmlns:a16="http://schemas.microsoft.com/office/drawing/2014/main" id="{189F45C4-3AFD-4FFB-9FA3-95D5F29A78A8}"/>
              </a:ext>
            </a:extLst>
          </p:cNvPr>
          <p:cNvSpPr txBox="1"/>
          <p:nvPr/>
        </p:nvSpPr>
        <p:spPr>
          <a:xfrm>
            <a:off x="323528" y="404664"/>
            <a:ext cx="4370555" cy="369332"/>
          </a:xfrm>
          <a:prstGeom prst="rect">
            <a:avLst/>
          </a:prstGeom>
          <a:noFill/>
          <a:ln>
            <a:solidFill>
              <a:schemeClr val="tx2"/>
            </a:solidFill>
          </a:ln>
        </p:spPr>
        <p:txBody>
          <a:bodyPr wrap="none" rtlCol="0">
            <a:spAutoFit/>
          </a:bodyPr>
          <a:lstStyle/>
          <a:p>
            <a:r>
              <a:rPr lang="de-DE" dirty="0" err="1"/>
              <a:t>Ondes</a:t>
            </a:r>
            <a:r>
              <a:rPr lang="de-DE" dirty="0"/>
              <a:t> </a:t>
            </a:r>
            <a:r>
              <a:rPr lang="de-DE" dirty="0" err="1"/>
              <a:t>Martenot</a:t>
            </a:r>
            <a:r>
              <a:rPr lang="de-DE" dirty="0"/>
              <a:t>…. bleibt ganz in Frankreich!</a:t>
            </a:r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54A68514-2197-4342-85A7-4FC8592E76D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959178">
            <a:off x="755576" y="1556792"/>
            <a:ext cx="2857500" cy="2838450"/>
          </a:xfrm>
          <a:prstGeom prst="rect">
            <a:avLst/>
          </a:prstGeom>
        </p:spPr>
      </p:pic>
      <p:pic>
        <p:nvPicPr>
          <p:cNvPr id="9" name="Grafik 8">
            <a:extLst>
              <a:ext uri="{FF2B5EF4-FFF2-40B4-BE49-F238E27FC236}">
                <a16:creationId xmlns:a16="http://schemas.microsoft.com/office/drawing/2014/main" id="{16E1AD88-B85F-4B86-BF36-24296651122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67785">
            <a:off x="4951943" y="777258"/>
            <a:ext cx="3296127" cy="3246685"/>
          </a:xfrm>
          <a:prstGeom prst="rect">
            <a:avLst/>
          </a:prstGeom>
        </p:spPr>
      </p:pic>
      <p:pic>
        <p:nvPicPr>
          <p:cNvPr id="11" name="Grafik 10">
            <a:extLst>
              <a:ext uri="{FF2B5EF4-FFF2-40B4-BE49-F238E27FC236}">
                <a16:creationId xmlns:a16="http://schemas.microsoft.com/office/drawing/2014/main" id="{5AE03EDD-66D6-4AE7-B760-C57427BD00B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3848" y="3595836"/>
            <a:ext cx="2857500" cy="2857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771412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feld 3">
            <a:extLst>
              <a:ext uri="{FF2B5EF4-FFF2-40B4-BE49-F238E27FC236}">
                <a16:creationId xmlns:a16="http://schemas.microsoft.com/office/drawing/2014/main" id="{189F45C4-3AFD-4FFB-9FA3-95D5F29A78A8}"/>
              </a:ext>
            </a:extLst>
          </p:cNvPr>
          <p:cNvSpPr txBox="1"/>
          <p:nvPr/>
        </p:nvSpPr>
        <p:spPr>
          <a:xfrm>
            <a:off x="323528" y="404664"/>
            <a:ext cx="4370555" cy="369332"/>
          </a:xfrm>
          <a:prstGeom prst="rect">
            <a:avLst/>
          </a:prstGeom>
          <a:noFill/>
          <a:ln>
            <a:solidFill>
              <a:schemeClr val="tx2"/>
            </a:solidFill>
          </a:ln>
        </p:spPr>
        <p:txBody>
          <a:bodyPr wrap="none" rtlCol="0">
            <a:spAutoFit/>
          </a:bodyPr>
          <a:lstStyle/>
          <a:p>
            <a:r>
              <a:rPr lang="de-DE" dirty="0" err="1"/>
              <a:t>Ondes</a:t>
            </a:r>
            <a:r>
              <a:rPr lang="de-DE" dirty="0"/>
              <a:t> </a:t>
            </a:r>
            <a:r>
              <a:rPr lang="de-DE" dirty="0" err="1"/>
              <a:t>Martenot</a:t>
            </a:r>
            <a:r>
              <a:rPr lang="de-DE" dirty="0"/>
              <a:t>…. bleibt ganz in Frankreich!</a:t>
            </a:r>
          </a:p>
        </p:txBody>
      </p:sp>
      <p:pic>
        <p:nvPicPr>
          <p:cNvPr id="9" name="Grafik 8">
            <a:extLst>
              <a:ext uri="{FF2B5EF4-FFF2-40B4-BE49-F238E27FC236}">
                <a16:creationId xmlns:a16="http://schemas.microsoft.com/office/drawing/2014/main" id="{16E1AD88-B85F-4B86-BF36-24296651122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67785">
            <a:off x="5528006" y="283331"/>
            <a:ext cx="3296127" cy="3246685"/>
          </a:xfrm>
          <a:prstGeom prst="rect">
            <a:avLst/>
          </a:prstGeom>
        </p:spPr>
      </p:pic>
      <p:pic>
        <p:nvPicPr>
          <p:cNvPr id="2" name="Onlinemedien 1" title="Messiaen und Ondes Martenot 1937">
            <a:hlinkClick r:id="" action="ppaction://media"/>
            <a:extLst>
              <a:ext uri="{FF2B5EF4-FFF2-40B4-BE49-F238E27FC236}">
                <a16:creationId xmlns:a16="http://schemas.microsoft.com/office/drawing/2014/main" id="{B280265B-CC01-4C7A-8735-798686744F3A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395536" y="1736812"/>
            <a:ext cx="6480720" cy="48605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37590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feld 1"/>
          <p:cNvSpPr txBox="1"/>
          <p:nvPr/>
        </p:nvSpPr>
        <p:spPr>
          <a:xfrm>
            <a:off x="323528" y="404664"/>
            <a:ext cx="346671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err="1"/>
              <a:t>Ondes</a:t>
            </a:r>
            <a:r>
              <a:rPr lang="de-DE" dirty="0"/>
              <a:t> </a:t>
            </a:r>
            <a:r>
              <a:rPr lang="de-DE" dirty="0" err="1"/>
              <a:t>Martenot</a:t>
            </a:r>
            <a:r>
              <a:rPr lang="de-DE" dirty="0"/>
              <a:t> – Nachbau </a:t>
            </a:r>
            <a:r>
              <a:rPr lang="de-DE" sz="2400" b="1" dirty="0"/>
              <a:t>2010</a:t>
            </a:r>
            <a:endParaRPr lang="de-DE" b="1" dirty="0"/>
          </a:p>
        </p:txBody>
      </p:sp>
      <p:sp>
        <p:nvSpPr>
          <p:cNvPr id="3" name="Textfeld 2"/>
          <p:cNvSpPr txBox="1"/>
          <p:nvPr/>
        </p:nvSpPr>
        <p:spPr>
          <a:xfrm>
            <a:off x="755576" y="908720"/>
            <a:ext cx="734481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400" dirty="0" err="1"/>
              <a:t>Ondes</a:t>
            </a:r>
            <a:r>
              <a:rPr lang="de-DE" sz="1400" dirty="0"/>
              <a:t> </a:t>
            </a:r>
            <a:r>
              <a:rPr lang="de-DE" sz="1400" dirty="0" err="1"/>
              <a:t>Martenot‘s</a:t>
            </a:r>
            <a:r>
              <a:rPr lang="de-DE" sz="1400" dirty="0"/>
              <a:t> wurde bis vor kurzem nur „handwerklich“ in Einzelanfertigungen hergestellt.</a:t>
            </a:r>
          </a:p>
        </p:txBody>
      </p:sp>
      <p:sp>
        <p:nvSpPr>
          <p:cNvPr id="4" name="Textfeld 3"/>
          <p:cNvSpPr txBox="1"/>
          <p:nvPr/>
        </p:nvSpPr>
        <p:spPr>
          <a:xfrm>
            <a:off x="971600" y="5733256"/>
            <a:ext cx="71287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Jean-Loup und Francis DIERSTEIN bauen seit 2010 </a:t>
            </a:r>
            <a:r>
              <a:rPr lang="de-DE" dirty="0" err="1"/>
              <a:t>Ondes</a:t>
            </a:r>
            <a:r>
              <a:rPr lang="de-DE" dirty="0"/>
              <a:t> </a:t>
            </a:r>
            <a:r>
              <a:rPr lang="de-DE" dirty="0" err="1"/>
              <a:t>Martenot‘s</a:t>
            </a:r>
            <a:r>
              <a:rPr lang="de-DE" dirty="0"/>
              <a:t> und nehmen Bestellungen an (die Vorbestellliste soll lang sein). </a:t>
            </a:r>
          </a:p>
        </p:txBody>
      </p:sp>
      <p:pic>
        <p:nvPicPr>
          <p:cNvPr id="5" name="Grafik 4" descr="NewOndes_JLD_F_OM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619672" y="1412776"/>
            <a:ext cx="5544616" cy="41572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457387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feld 1"/>
          <p:cNvSpPr txBox="1"/>
          <p:nvPr/>
        </p:nvSpPr>
        <p:spPr>
          <a:xfrm>
            <a:off x="395536" y="476672"/>
            <a:ext cx="31094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/>
              <a:t>Theremin und </a:t>
            </a:r>
            <a:r>
              <a:rPr lang="de-DE" dirty="0" err="1"/>
              <a:t>Ondes</a:t>
            </a:r>
            <a:r>
              <a:rPr lang="de-DE" dirty="0"/>
              <a:t> </a:t>
            </a:r>
            <a:r>
              <a:rPr lang="de-DE" dirty="0" err="1"/>
              <a:t>Martenot</a:t>
            </a:r>
            <a:endParaRPr lang="de-DE" dirty="0"/>
          </a:p>
        </p:txBody>
      </p:sp>
      <p:sp>
        <p:nvSpPr>
          <p:cNvPr id="3" name="Textfeld 2"/>
          <p:cNvSpPr txBox="1"/>
          <p:nvPr/>
        </p:nvSpPr>
        <p:spPr>
          <a:xfrm>
            <a:off x="395536" y="1052736"/>
            <a:ext cx="813690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dirty="0"/>
              <a:t>Funktionsweise:</a:t>
            </a:r>
          </a:p>
          <a:p>
            <a:endParaRPr lang="de-DE" dirty="0"/>
          </a:p>
          <a:p>
            <a:pPr>
              <a:buFontTx/>
              <a:buChar char="-"/>
            </a:pPr>
            <a:r>
              <a:rPr lang="de-DE" dirty="0"/>
              <a:t>… ist die eines „Schwebungssummers“, mit dem im Kölner Studio und auch heute noch </a:t>
            </a:r>
            <a:r>
              <a:rPr lang="de-DE" b="1" i="1" dirty="0"/>
              <a:t>reine Sinusschwingungen</a:t>
            </a:r>
            <a:r>
              <a:rPr lang="de-DE" dirty="0"/>
              <a:t> hergestellt werden:</a:t>
            </a:r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BC82F23E-7BCB-4485-905E-0BDDBAC4F1D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7664" y="2566117"/>
            <a:ext cx="5724128" cy="40776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757872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feld 1"/>
          <p:cNvSpPr txBox="1"/>
          <p:nvPr/>
        </p:nvSpPr>
        <p:spPr>
          <a:xfrm>
            <a:off x="395536" y="476672"/>
            <a:ext cx="45743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/>
              <a:t>Schwebungssummer aus der Rundfunktechnik</a:t>
            </a:r>
          </a:p>
        </p:txBody>
      </p:sp>
      <p:sp>
        <p:nvSpPr>
          <p:cNvPr id="3" name="Textfeld 2"/>
          <p:cNvSpPr txBox="1"/>
          <p:nvPr/>
        </p:nvSpPr>
        <p:spPr>
          <a:xfrm>
            <a:off x="395536" y="1052736"/>
            <a:ext cx="81369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dirty="0"/>
              <a:t>Funktionsweise:</a:t>
            </a:r>
          </a:p>
          <a:p>
            <a:endParaRPr lang="de-DE" dirty="0"/>
          </a:p>
        </p:txBody>
      </p:sp>
      <p:sp>
        <p:nvSpPr>
          <p:cNvPr id="4" name="Rechteck 3">
            <a:extLst>
              <a:ext uri="{FF2B5EF4-FFF2-40B4-BE49-F238E27FC236}">
                <a16:creationId xmlns:a16="http://schemas.microsoft.com/office/drawing/2014/main" id="{A8E92E7C-DECC-4EDE-9F8A-7DAFE007F003}"/>
              </a:ext>
            </a:extLst>
          </p:cNvPr>
          <p:cNvSpPr/>
          <p:nvPr/>
        </p:nvSpPr>
        <p:spPr>
          <a:xfrm>
            <a:off x="938409" y="2156267"/>
            <a:ext cx="2481463" cy="47890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/>
              <a:t>OSZ 100 000 000 Hz  </a:t>
            </a:r>
          </a:p>
        </p:txBody>
      </p:sp>
      <p:cxnSp>
        <p:nvCxnSpPr>
          <p:cNvPr id="9" name="Verbinder: gewinkelt 8">
            <a:extLst>
              <a:ext uri="{FF2B5EF4-FFF2-40B4-BE49-F238E27FC236}">
                <a16:creationId xmlns:a16="http://schemas.microsoft.com/office/drawing/2014/main" id="{A84D85DA-1242-4B57-AC0B-2B709BB031E8}"/>
              </a:ext>
            </a:extLst>
          </p:cNvPr>
          <p:cNvCxnSpPr>
            <a:cxnSpLocks/>
          </p:cNvCxnSpPr>
          <p:nvPr/>
        </p:nvCxnSpPr>
        <p:spPr>
          <a:xfrm rot="16200000" flipH="1">
            <a:off x="1380557" y="3405910"/>
            <a:ext cx="2062408" cy="576064"/>
          </a:xfrm>
          <a:prstGeom prst="bentConnector3">
            <a:avLst>
              <a:gd name="adj1" fmla="val 50000"/>
            </a:avLst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Verbinder: gewinkelt 12">
            <a:extLst>
              <a:ext uri="{FF2B5EF4-FFF2-40B4-BE49-F238E27FC236}">
                <a16:creationId xmlns:a16="http://schemas.microsoft.com/office/drawing/2014/main" id="{A911CAEC-1B64-4341-B418-AD93553FAA0C}"/>
              </a:ext>
            </a:extLst>
          </p:cNvPr>
          <p:cNvCxnSpPr>
            <a:cxnSpLocks/>
            <a:endCxn id="15" idx="1"/>
          </p:cNvCxnSpPr>
          <p:nvPr/>
        </p:nvCxnSpPr>
        <p:spPr>
          <a:xfrm flipV="1">
            <a:off x="2697701" y="2349455"/>
            <a:ext cx="2641236" cy="1367577"/>
          </a:xfrm>
          <a:prstGeom prst="bentConnector3">
            <a:avLst/>
          </a:prstGeom>
          <a:ln w="57150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" name="Grafik 14" descr="Stimme">
            <a:extLst>
              <a:ext uri="{FF2B5EF4-FFF2-40B4-BE49-F238E27FC236}">
                <a16:creationId xmlns:a16="http://schemas.microsoft.com/office/drawing/2014/main" id="{5D3B6661-3293-4DDE-ACF4-DE3597BD835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338937" y="1892255"/>
            <a:ext cx="914400" cy="914400"/>
          </a:xfrm>
          <a:prstGeom prst="rect">
            <a:avLst/>
          </a:prstGeom>
        </p:spPr>
      </p:pic>
      <p:sp>
        <p:nvSpPr>
          <p:cNvPr id="16" name="Textfeld 15">
            <a:extLst>
              <a:ext uri="{FF2B5EF4-FFF2-40B4-BE49-F238E27FC236}">
                <a16:creationId xmlns:a16="http://schemas.microsoft.com/office/drawing/2014/main" id="{13E0843D-1F79-4661-870B-42ADD4E65AF9}"/>
              </a:ext>
            </a:extLst>
          </p:cNvPr>
          <p:cNvSpPr txBox="1"/>
          <p:nvPr/>
        </p:nvSpPr>
        <p:spPr>
          <a:xfrm>
            <a:off x="4855079" y="1415478"/>
            <a:ext cx="2212465" cy="369332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txBody>
          <a:bodyPr wrap="none" rtlCol="0">
            <a:spAutoFit/>
          </a:bodyPr>
          <a:lstStyle/>
          <a:p>
            <a:r>
              <a:rPr lang="de-DE" dirty="0"/>
              <a:t>Änderung um 0,001%</a:t>
            </a:r>
          </a:p>
        </p:txBody>
      </p:sp>
      <p:cxnSp>
        <p:nvCxnSpPr>
          <p:cNvPr id="24" name="Verbinder: gewinkelt 23">
            <a:extLst>
              <a:ext uri="{FF2B5EF4-FFF2-40B4-BE49-F238E27FC236}">
                <a16:creationId xmlns:a16="http://schemas.microsoft.com/office/drawing/2014/main" id="{52BC59FC-6DA7-4A20-A143-D6B37ACEABBC}"/>
              </a:ext>
            </a:extLst>
          </p:cNvPr>
          <p:cNvCxnSpPr>
            <a:cxnSpLocks/>
          </p:cNvCxnSpPr>
          <p:nvPr/>
        </p:nvCxnSpPr>
        <p:spPr>
          <a:xfrm rot="5400000">
            <a:off x="4826647" y="2561210"/>
            <a:ext cx="2269331" cy="2058544"/>
          </a:xfrm>
          <a:prstGeom prst="bentConnector3">
            <a:avLst>
              <a:gd name="adj1" fmla="val 50000"/>
            </a:avLst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36" name="Rechteck 35">
            <a:extLst>
              <a:ext uri="{FF2B5EF4-FFF2-40B4-BE49-F238E27FC236}">
                <a16:creationId xmlns:a16="http://schemas.microsoft.com/office/drawing/2014/main" id="{2E920DB0-F879-4275-9FB6-DA4E96F0DE41}"/>
              </a:ext>
            </a:extLst>
          </p:cNvPr>
          <p:cNvSpPr/>
          <p:nvPr/>
        </p:nvSpPr>
        <p:spPr>
          <a:xfrm>
            <a:off x="6253337" y="2156266"/>
            <a:ext cx="1919065" cy="478903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/>
              <a:t>100 001 000 Hz</a:t>
            </a:r>
          </a:p>
        </p:txBody>
      </p:sp>
      <p:sp>
        <p:nvSpPr>
          <p:cNvPr id="37" name="Flussdiagramm: Zusammenführen 36">
            <a:extLst>
              <a:ext uri="{FF2B5EF4-FFF2-40B4-BE49-F238E27FC236}">
                <a16:creationId xmlns:a16="http://schemas.microsoft.com/office/drawing/2014/main" id="{54A0AD11-2CE6-48AB-842A-4BDD1423F288}"/>
              </a:ext>
            </a:extLst>
          </p:cNvPr>
          <p:cNvSpPr/>
          <p:nvPr/>
        </p:nvSpPr>
        <p:spPr>
          <a:xfrm>
            <a:off x="2483768" y="4869161"/>
            <a:ext cx="2626160" cy="792088"/>
          </a:xfrm>
          <a:prstGeom prst="flowChartMerge">
            <a:avLst/>
          </a:prstGeom>
          <a:solidFill>
            <a:srgbClr val="C14B9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/>
              <a:t>MIX</a:t>
            </a:r>
          </a:p>
        </p:txBody>
      </p:sp>
      <p:sp>
        <p:nvSpPr>
          <p:cNvPr id="38" name="Rechteck 37">
            <a:extLst>
              <a:ext uri="{FF2B5EF4-FFF2-40B4-BE49-F238E27FC236}">
                <a16:creationId xmlns:a16="http://schemas.microsoft.com/office/drawing/2014/main" id="{D52658A5-F3FC-49AC-9236-C3AA32171AD0}"/>
              </a:ext>
            </a:extLst>
          </p:cNvPr>
          <p:cNvSpPr/>
          <p:nvPr/>
        </p:nvSpPr>
        <p:spPr>
          <a:xfrm>
            <a:off x="3059832" y="5805262"/>
            <a:ext cx="1584176" cy="504056"/>
          </a:xfrm>
          <a:prstGeom prst="rect">
            <a:avLst/>
          </a:prstGeom>
          <a:solidFill>
            <a:srgbClr val="C14B9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/>
              <a:t>1000 Hz</a:t>
            </a:r>
          </a:p>
        </p:txBody>
      </p:sp>
      <p:sp>
        <p:nvSpPr>
          <p:cNvPr id="40" name="Textfeld 39">
            <a:extLst>
              <a:ext uri="{FF2B5EF4-FFF2-40B4-BE49-F238E27FC236}">
                <a16:creationId xmlns:a16="http://schemas.microsoft.com/office/drawing/2014/main" id="{FC956D9A-4B80-4436-82B9-1BAD82B1BCDB}"/>
              </a:ext>
            </a:extLst>
          </p:cNvPr>
          <p:cNvSpPr txBox="1"/>
          <p:nvPr/>
        </p:nvSpPr>
        <p:spPr>
          <a:xfrm>
            <a:off x="5219198" y="2571154"/>
            <a:ext cx="10332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dirty="0">
                <a:solidFill>
                  <a:srgbClr val="0070C0"/>
                </a:solidFill>
              </a:rPr>
              <a:t>Antenne</a:t>
            </a:r>
          </a:p>
        </p:txBody>
      </p:sp>
    </p:spTree>
    <p:extLst>
      <p:ext uri="{BB962C8B-B14F-4D97-AF65-F5344CB8AC3E}">
        <p14:creationId xmlns:p14="http://schemas.microsoft.com/office/powerpoint/2010/main" val="387200562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feld 2"/>
          <p:cNvSpPr txBox="1"/>
          <p:nvPr/>
        </p:nvSpPr>
        <p:spPr>
          <a:xfrm>
            <a:off x="395536" y="1052736"/>
            <a:ext cx="81369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dirty="0"/>
              <a:t>Funktionsweise:</a:t>
            </a:r>
          </a:p>
          <a:p>
            <a:endParaRPr lang="de-DE" dirty="0"/>
          </a:p>
        </p:txBody>
      </p:sp>
      <p:sp>
        <p:nvSpPr>
          <p:cNvPr id="4" name="Rechteck 3">
            <a:extLst>
              <a:ext uri="{FF2B5EF4-FFF2-40B4-BE49-F238E27FC236}">
                <a16:creationId xmlns:a16="http://schemas.microsoft.com/office/drawing/2014/main" id="{A8E92E7C-DECC-4EDE-9F8A-7DAFE007F003}"/>
              </a:ext>
            </a:extLst>
          </p:cNvPr>
          <p:cNvSpPr/>
          <p:nvPr/>
        </p:nvSpPr>
        <p:spPr>
          <a:xfrm>
            <a:off x="938409" y="2156267"/>
            <a:ext cx="2481463" cy="47890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/>
              <a:t>OSZ 100 000 000 Hz  </a:t>
            </a:r>
          </a:p>
        </p:txBody>
      </p:sp>
      <p:cxnSp>
        <p:nvCxnSpPr>
          <p:cNvPr id="9" name="Verbinder: gewinkelt 8">
            <a:extLst>
              <a:ext uri="{FF2B5EF4-FFF2-40B4-BE49-F238E27FC236}">
                <a16:creationId xmlns:a16="http://schemas.microsoft.com/office/drawing/2014/main" id="{A84D85DA-1242-4B57-AC0B-2B709BB031E8}"/>
              </a:ext>
            </a:extLst>
          </p:cNvPr>
          <p:cNvCxnSpPr>
            <a:cxnSpLocks/>
          </p:cNvCxnSpPr>
          <p:nvPr/>
        </p:nvCxnSpPr>
        <p:spPr>
          <a:xfrm rot="16200000" flipH="1">
            <a:off x="1380557" y="3405910"/>
            <a:ext cx="2062408" cy="576064"/>
          </a:xfrm>
          <a:prstGeom prst="bentConnector3">
            <a:avLst>
              <a:gd name="adj1" fmla="val 50000"/>
            </a:avLst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Verbinder: gewinkelt 12">
            <a:extLst>
              <a:ext uri="{FF2B5EF4-FFF2-40B4-BE49-F238E27FC236}">
                <a16:creationId xmlns:a16="http://schemas.microsoft.com/office/drawing/2014/main" id="{A911CAEC-1B64-4341-B418-AD93553FAA0C}"/>
              </a:ext>
            </a:extLst>
          </p:cNvPr>
          <p:cNvCxnSpPr>
            <a:cxnSpLocks/>
            <a:endCxn id="15" idx="1"/>
          </p:cNvCxnSpPr>
          <p:nvPr/>
        </p:nvCxnSpPr>
        <p:spPr>
          <a:xfrm flipV="1">
            <a:off x="2697701" y="2349455"/>
            <a:ext cx="2641236" cy="1367577"/>
          </a:xfrm>
          <a:prstGeom prst="bentConnector3">
            <a:avLst/>
          </a:prstGeom>
          <a:ln w="57150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" name="Grafik 14" descr="Stimme">
            <a:extLst>
              <a:ext uri="{FF2B5EF4-FFF2-40B4-BE49-F238E27FC236}">
                <a16:creationId xmlns:a16="http://schemas.microsoft.com/office/drawing/2014/main" id="{5D3B6661-3293-4DDE-ACF4-DE3597BD835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338937" y="1892255"/>
            <a:ext cx="914400" cy="914400"/>
          </a:xfrm>
          <a:prstGeom prst="rect">
            <a:avLst/>
          </a:prstGeom>
        </p:spPr>
      </p:pic>
      <p:sp>
        <p:nvSpPr>
          <p:cNvPr id="16" name="Textfeld 15">
            <a:extLst>
              <a:ext uri="{FF2B5EF4-FFF2-40B4-BE49-F238E27FC236}">
                <a16:creationId xmlns:a16="http://schemas.microsoft.com/office/drawing/2014/main" id="{13E0843D-1F79-4661-870B-42ADD4E65AF9}"/>
              </a:ext>
            </a:extLst>
          </p:cNvPr>
          <p:cNvSpPr txBox="1"/>
          <p:nvPr/>
        </p:nvSpPr>
        <p:spPr>
          <a:xfrm>
            <a:off x="4855079" y="1415478"/>
            <a:ext cx="2212465" cy="369332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txBody>
          <a:bodyPr wrap="none" rtlCol="0">
            <a:spAutoFit/>
          </a:bodyPr>
          <a:lstStyle/>
          <a:p>
            <a:r>
              <a:rPr lang="de-DE" dirty="0"/>
              <a:t>Änderung um 0,001%</a:t>
            </a:r>
          </a:p>
        </p:txBody>
      </p:sp>
      <p:cxnSp>
        <p:nvCxnSpPr>
          <p:cNvPr id="24" name="Verbinder: gewinkelt 23">
            <a:extLst>
              <a:ext uri="{FF2B5EF4-FFF2-40B4-BE49-F238E27FC236}">
                <a16:creationId xmlns:a16="http://schemas.microsoft.com/office/drawing/2014/main" id="{52BC59FC-6DA7-4A20-A143-D6B37ACEABBC}"/>
              </a:ext>
            </a:extLst>
          </p:cNvPr>
          <p:cNvCxnSpPr>
            <a:cxnSpLocks/>
          </p:cNvCxnSpPr>
          <p:nvPr/>
        </p:nvCxnSpPr>
        <p:spPr>
          <a:xfrm rot="5400000">
            <a:off x="4826647" y="2561210"/>
            <a:ext cx="2269331" cy="2058544"/>
          </a:xfrm>
          <a:prstGeom prst="bentConnector3">
            <a:avLst>
              <a:gd name="adj1" fmla="val 50000"/>
            </a:avLst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36" name="Rechteck 35">
            <a:extLst>
              <a:ext uri="{FF2B5EF4-FFF2-40B4-BE49-F238E27FC236}">
                <a16:creationId xmlns:a16="http://schemas.microsoft.com/office/drawing/2014/main" id="{2E920DB0-F879-4275-9FB6-DA4E96F0DE41}"/>
              </a:ext>
            </a:extLst>
          </p:cNvPr>
          <p:cNvSpPr/>
          <p:nvPr/>
        </p:nvSpPr>
        <p:spPr>
          <a:xfrm>
            <a:off x="6253337" y="2156266"/>
            <a:ext cx="1919065" cy="478903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/>
              <a:t>100 001 000 Hz</a:t>
            </a:r>
          </a:p>
        </p:txBody>
      </p:sp>
      <p:sp>
        <p:nvSpPr>
          <p:cNvPr id="37" name="Flussdiagramm: Zusammenführen 36">
            <a:extLst>
              <a:ext uri="{FF2B5EF4-FFF2-40B4-BE49-F238E27FC236}">
                <a16:creationId xmlns:a16="http://schemas.microsoft.com/office/drawing/2014/main" id="{54A0AD11-2CE6-48AB-842A-4BDD1423F288}"/>
              </a:ext>
            </a:extLst>
          </p:cNvPr>
          <p:cNvSpPr/>
          <p:nvPr/>
        </p:nvSpPr>
        <p:spPr>
          <a:xfrm>
            <a:off x="2483768" y="4869161"/>
            <a:ext cx="2626160" cy="792088"/>
          </a:xfrm>
          <a:prstGeom prst="flowChartMerge">
            <a:avLst/>
          </a:prstGeom>
          <a:solidFill>
            <a:srgbClr val="C14B9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/>
              <a:t>MIX</a:t>
            </a:r>
          </a:p>
        </p:txBody>
      </p:sp>
      <p:sp>
        <p:nvSpPr>
          <p:cNvPr id="38" name="Rechteck 37">
            <a:extLst>
              <a:ext uri="{FF2B5EF4-FFF2-40B4-BE49-F238E27FC236}">
                <a16:creationId xmlns:a16="http://schemas.microsoft.com/office/drawing/2014/main" id="{D52658A5-F3FC-49AC-9236-C3AA32171AD0}"/>
              </a:ext>
            </a:extLst>
          </p:cNvPr>
          <p:cNvSpPr/>
          <p:nvPr/>
        </p:nvSpPr>
        <p:spPr>
          <a:xfrm>
            <a:off x="3059832" y="5805262"/>
            <a:ext cx="1584176" cy="504056"/>
          </a:xfrm>
          <a:prstGeom prst="rect">
            <a:avLst/>
          </a:prstGeom>
          <a:solidFill>
            <a:srgbClr val="C14B9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/>
              <a:t>1000 Hz</a:t>
            </a:r>
          </a:p>
        </p:txBody>
      </p:sp>
      <p:sp>
        <p:nvSpPr>
          <p:cNvPr id="40" name="Textfeld 39">
            <a:extLst>
              <a:ext uri="{FF2B5EF4-FFF2-40B4-BE49-F238E27FC236}">
                <a16:creationId xmlns:a16="http://schemas.microsoft.com/office/drawing/2014/main" id="{FC956D9A-4B80-4436-82B9-1BAD82B1BCDB}"/>
              </a:ext>
            </a:extLst>
          </p:cNvPr>
          <p:cNvSpPr txBox="1"/>
          <p:nvPr/>
        </p:nvSpPr>
        <p:spPr>
          <a:xfrm>
            <a:off x="5219198" y="2571154"/>
            <a:ext cx="10332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dirty="0">
                <a:solidFill>
                  <a:srgbClr val="0070C0"/>
                </a:solidFill>
              </a:rPr>
              <a:t>Antenne</a:t>
            </a:r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AFE9249C-59FD-4237-8413-74FB539DD9EB}"/>
              </a:ext>
            </a:extLst>
          </p:cNvPr>
          <p:cNvSpPr txBox="1"/>
          <p:nvPr/>
        </p:nvSpPr>
        <p:spPr>
          <a:xfrm>
            <a:off x="323530" y="3950313"/>
            <a:ext cx="1728192" cy="923330"/>
          </a:xfrm>
          <a:prstGeom prst="rect">
            <a:avLst/>
          </a:prstGeom>
          <a:noFill/>
          <a:ln w="57150"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r>
              <a:rPr lang="de-DE" dirty="0"/>
              <a:t>Zum Vergleich:</a:t>
            </a:r>
          </a:p>
          <a:p>
            <a:r>
              <a:rPr lang="de-DE" dirty="0"/>
              <a:t>NDR Kultur hat 87,7 MHz</a:t>
            </a:r>
          </a:p>
        </p:txBody>
      </p:sp>
      <p:sp>
        <p:nvSpPr>
          <p:cNvPr id="17" name="Textfeld 16">
            <a:extLst>
              <a:ext uri="{FF2B5EF4-FFF2-40B4-BE49-F238E27FC236}">
                <a16:creationId xmlns:a16="http://schemas.microsoft.com/office/drawing/2014/main" id="{FFBD434A-7061-465D-B2E9-AEB3A6DC2922}"/>
              </a:ext>
            </a:extLst>
          </p:cNvPr>
          <p:cNvSpPr txBox="1"/>
          <p:nvPr/>
        </p:nvSpPr>
        <p:spPr>
          <a:xfrm>
            <a:off x="5715544" y="4035322"/>
            <a:ext cx="2960911" cy="923330"/>
          </a:xfrm>
          <a:prstGeom prst="rect">
            <a:avLst/>
          </a:prstGeom>
          <a:solidFill>
            <a:schemeClr val="bg1"/>
          </a:solidFill>
          <a:ln w="5715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de-DE" dirty="0"/>
              <a:t>Antenne ist der Kondensator eines elektromagnetischen Schwingkreises</a:t>
            </a:r>
          </a:p>
        </p:txBody>
      </p:sp>
      <p:sp>
        <p:nvSpPr>
          <p:cNvPr id="19" name="Textfeld 18">
            <a:extLst>
              <a:ext uri="{FF2B5EF4-FFF2-40B4-BE49-F238E27FC236}">
                <a16:creationId xmlns:a16="http://schemas.microsoft.com/office/drawing/2014/main" id="{16D154A6-3432-4282-9DAC-8C17AC073F35}"/>
              </a:ext>
            </a:extLst>
          </p:cNvPr>
          <p:cNvSpPr txBox="1"/>
          <p:nvPr/>
        </p:nvSpPr>
        <p:spPr>
          <a:xfrm>
            <a:off x="395536" y="476672"/>
            <a:ext cx="45743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/>
              <a:t>Schwebungssummer aus der Rundfunktechnik</a:t>
            </a:r>
          </a:p>
        </p:txBody>
      </p:sp>
    </p:spTree>
    <p:extLst>
      <p:ext uri="{BB962C8B-B14F-4D97-AF65-F5344CB8AC3E}">
        <p14:creationId xmlns:p14="http://schemas.microsoft.com/office/powerpoint/2010/main" val="310100000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feld 3">
            <a:extLst>
              <a:ext uri="{FF2B5EF4-FFF2-40B4-BE49-F238E27FC236}">
                <a16:creationId xmlns:a16="http://schemas.microsoft.com/office/drawing/2014/main" id="{D3857CD3-74E8-4BA3-A188-107D06F49BAD}"/>
              </a:ext>
            </a:extLst>
          </p:cNvPr>
          <p:cNvSpPr txBox="1"/>
          <p:nvPr/>
        </p:nvSpPr>
        <p:spPr>
          <a:xfrm>
            <a:off x="533372" y="764704"/>
            <a:ext cx="773775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4800" dirty="0"/>
              <a:t>101 Jahre Elektronische Musik</a:t>
            </a:r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7BA2BB49-5A58-4E35-9E32-7E61E9343995}"/>
              </a:ext>
            </a:extLst>
          </p:cNvPr>
          <p:cNvSpPr txBox="1"/>
          <p:nvPr/>
        </p:nvSpPr>
        <p:spPr>
          <a:xfrm>
            <a:off x="1079612" y="2780928"/>
            <a:ext cx="6984776" cy="1569660"/>
          </a:xfrm>
          <a:prstGeom prst="rect">
            <a:avLst/>
          </a:prstGeom>
          <a:noFill/>
          <a:ln>
            <a:solidFill>
              <a:schemeClr val="accent2"/>
            </a:solidFill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de-DE" sz="2400" dirty="0"/>
              <a:t>Frühe Spielinstrumente (1920-1930)</a:t>
            </a:r>
          </a:p>
          <a:p>
            <a:pPr marL="457200" indent="-457200">
              <a:buFont typeface="+mj-lt"/>
              <a:buAutoNum type="arabicPeriod"/>
            </a:pPr>
            <a:r>
              <a:rPr lang="de-DE" sz="2400" dirty="0"/>
              <a:t>Radio, Generatoren, Plattenspieler, </a:t>
            </a:r>
            <a:r>
              <a:rPr lang="de-DE" sz="2400" dirty="0" err="1"/>
              <a:t>Tobandgerät</a:t>
            </a:r>
            <a:endParaRPr lang="de-DE" sz="2400" dirty="0"/>
          </a:p>
          <a:p>
            <a:pPr marL="457200" indent="-457200">
              <a:buFont typeface="+mj-lt"/>
              <a:buAutoNum type="arabicPeriod"/>
            </a:pPr>
            <a:r>
              <a:rPr lang="de-DE" sz="2400" dirty="0"/>
              <a:t>Analoge und digitale Synthesizer</a:t>
            </a:r>
          </a:p>
          <a:p>
            <a:pPr marL="457200" indent="-457200">
              <a:buFont typeface="+mj-lt"/>
              <a:buAutoNum type="arabicPeriod"/>
            </a:pPr>
            <a:r>
              <a:rPr lang="de-DE" sz="2400" dirty="0"/>
              <a:t>Computer</a:t>
            </a:r>
            <a:endParaRPr lang="de-DE" sz="1600" dirty="0"/>
          </a:p>
        </p:txBody>
      </p:sp>
    </p:spTree>
    <p:extLst>
      <p:ext uri="{BB962C8B-B14F-4D97-AF65-F5344CB8AC3E}">
        <p14:creationId xmlns:p14="http://schemas.microsoft.com/office/powerpoint/2010/main" val="72966102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feld 2"/>
          <p:cNvSpPr txBox="1"/>
          <p:nvPr/>
        </p:nvSpPr>
        <p:spPr>
          <a:xfrm>
            <a:off x="1907704" y="332656"/>
            <a:ext cx="4908588" cy="646331"/>
          </a:xfrm>
          <a:prstGeom prst="rect">
            <a:avLst/>
          </a:prstGeom>
          <a:noFill/>
          <a:ln>
            <a:solidFill>
              <a:schemeClr val="tx2"/>
            </a:solidFill>
          </a:ln>
        </p:spPr>
        <p:txBody>
          <a:bodyPr wrap="none" rtlCol="0">
            <a:spAutoFit/>
          </a:bodyPr>
          <a:lstStyle/>
          <a:p>
            <a:r>
              <a:rPr lang="de-DE" dirty="0"/>
              <a:t>Demonstration zum Phänomen der Schwebungen:</a:t>
            </a:r>
          </a:p>
          <a:p>
            <a:pPr algn="ctr"/>
            <a:r>
              <a:rPr lang="de-DE" dirty="0"/>
              <a:t>zwei Sinuswellen werden einander überlagert</a:t>
            </a:r>
          </a:p>
        </p:txBody>
      </p:sp>
      <p:pic>
        <p:nvPicPr>
          <p:cNvPr id="2" name="Onlinemedien 1" title="Schwebungen Demo">
            <a:hlinkClick r:id="" action="ppaction://media"/>
            <a:extLst>
              <a:ext uri="{FF2B5EF4-FFF2-40B4-BE49-F238E27FC236}">
                <a16:creationId xmlns:a16="http://schemas.microsoft.com/office/drawing/2014/main" id="{90163483-A9EC-483D-9D71-9D050CD8E8D5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1524000" y="1556792"/>
            <a:ext cx="6096000" cy="3429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87343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 descr="Theremin-Chip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051720" y="1124744"/>
            <a:ext cx="5710302" cy="5300544"/>
          </a:xfrm>
          <a:prstGeom prst="rect">
            <a:avLst/>
          </a:prstGeom>
        </p:spPr>
      </p:pic>
      <p:sp>
        <p:nvSpPr>
          <p:cNvPr id="4" name="Textfeld 3"/>
          <p:cNvSpPr txBox="1"/>
          <p:nvPr/>
        </p:nvSpPr>
        <p:spPr>
          <a:xfrm>
            <a:off x="395536" y="476672"/>
            <a:ext cx="37393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/>
              <a:t>Theremin (Bausatz von Francis 2019)</a:t>
            </a:r>
          </a:p>
        </p:txBody>
      </p:sp>
      <p:sp>
        <p:nvSpPr>
          <p:cNvPr id="5" name="Ellipse 4"/>
          <p:cNvSpPr/>
          <p:nvPr/>
        </p:nvSpPr>
        <p:spPr>
          <a:xfrm>
            <a:off x="3275856" y="3429000"/>
            <a:ext cx="1080120" cy="648072"/>
          </a:xfrm>
          <a:prstGeom prst="ellipse">
            <a:avLst/>
          </a:prstGeom>
          <a:noFill/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6" name="Ellipse 5"/>
          <p:cNvSpPr/>
          <p:nvPr/>
        </p:nvSpPr>
        <p:spPr>
          <a:xfrm>
            <a:off x="3131840" y="4941168"/>
            <a:ext cx="1080120" cy="648072"/>
          </a:xfrm>
          <a:prstGeom prst="ellipse">
            <a:avLst/>
          </a:prstGeom>
          <a:noFill/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7" name="Ellipse 6"/>
          <p:cNvSpPr/>
          <p:nvPr/>
        </p:nvSpPr>
        <p:spPr>
          <a:xfrm>
            <a:off x="4499992" y="4365104"/>
            <a:ext cx="1080120" cy="648072"/>
          </a:xfrm>
          <a:prstGeom prst="ellipse">
            <a:avLst/>
          </a:prstGeom>
          <a:noFill/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8" name="Textfeld 7"/>
          <p:cNvSpPr txBox="1"/>
          <p:nvPr/>
        </p:nvSpPr>
        <p:spPr>
          <a:xfrm>
            <a:off x="467544" y="3789040"/>
            <a:ext cx="1324722" cy="1477328"/>
          </a:xfrm>
          <a:prstGeom prst="rect">
            <a:avLst/>
          </a:prstGeom>
          <a:noFill/>
          <a:ln w="38100">
            <a:solidFill>
              <a:srgbClr val="FFFF00"/>
            </a:solidFill>
          </a:ln>
        </p:spPr>
        <p:txBody>
          <a:bodyPr wrap="none" rtlCol="0">
            <a:spAutoFit/>
          </a:bodyPr>
          <a:lstStyle/>
          <a:p>
            <a:r>
              <a:rPr lang="de-DE" dirty="0"/>
              <a:t>T1 Osz1</a:t>
            </a:r>
          </a:p>
          <a:p>
            <a:endParaRPr lang="de-DE" dirty="0"/>
          </a:p>
          <a:p>
            <a:r>
              <a:rPr lang="de-DE" dirty="0"/>
              <a:t>T2 Osz2</a:t>
            </a:r>
          </a:p>
          <a:p>
            <a:endParaRPr lang="de-DE" dirty="0"/>
          </a:p>
          <a:p>
            <a:r>
              <a:rPr lang="de-DE" dirty="0"/>
              <a:t>T3/T4 Mixer</a:t>
            </a:r>
          </a:p>
        </p:txBody>
      </p:sp>
      <p:sp>
        <p:nvSpPr>
          <p:cNvPr id="9" name="Textfeld 8"/>
          <p:cNvSpPr txBox="1"/>
          <p:nvPr/>
        </p:nvSpPr>
        <p:spPr>
          <a:xfrm>
            <a:off x="467544" y="3284984"/>
            <a:ext cx="13937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>
                <a:solidFill>
                  <a:srgbClr val="FF0000"/>
                </a:solidFill>
              </a:rPr>
              <a:t>Transistoren:</a:t>
            </a:r>
          </a:p>
        </p:txBody>
      </p:sp>
    </p:spTree>
    <p:extLst>
      <p:ext uri="{BB962C8B-B14F-4D97-AF65-F5344CB8AC3E}">
        <p14:creationId xmlns:p14="http://schemas.microsoft.com/office/powerpoint/2010/main" val="25897802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kt 1">
            <a:extLst>
              <a:ext uri="{FF2B5EF4-FFF2-40B4-BE49-F238E27FC236}">
                <a16:creationId xmlns:a16="http://schemas.microsoft.com/office/drawing/2014/main" id="{09A175BA-AD56-4C41-B404-9D8BAAC1577C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20347476"/>
              </p:ext>
            </p:extLst>
          </p:nvPr>
        </p:nvGraphicFramePr>
        <p:xfrm>
          <a:off x="683568" y="1124744"/>
          <a:ext cx="8039100" cy="53197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2" r:id="rId3" imgW="21409200" imgH="14145840" progId="">
                  <p:embed/>
                </p:oleObj>
              </mc:Choice>
              <mc:Fallback>
                <p:oleObj r:id="rId3" imgW="21409200" imgH="14145840" progId="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683568" y="1124744"/>
                        <a:ext cx="8039100" cy="53197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Textfeld 2">
            <a:extLst>
              <a:ext uri="{FF2B5EF4-FFF2-40B4-BE49-F238E27FC236}">
                <a16:creationId xmlns:a16="http://schemas.microsoft.com/office/drawing/2014/main" id="{461A4496-F8CD-4FE5-B80E-F6D8F2D3D4B5}"/>
              </a:ext>
            </a:extLst>
          </p:cNvPr>
          <p:cNvSpPr txBox="1"/>
          <p:nvPr/>
        </p:nvSpPr>
        <p:spPr>
          <a:xfrm>
            <a:off x="467544" y="620688"/>
            <a:ext cx="12678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err="1"/>
              <a:t>Trautonium</a:t>
            </a:r>
            <a:endParaRPr lang="de-DE" dirty="0"/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id="{21E17E0C-73D6-490A-A7D4-1718B79EA7AD}"/>
              </a:ext>
            </a:extLst>
          </p:cNvPr>
          <p:cNvSpPr txBox="1"/>
          <p:nvPr/>
        </p:nvSpPr>
        <p:spPr>
          <a:xfrm>
            <a:off x="1115616" y="1412776"/>
            <a:ext cx="494988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3600" b="1" dirty="0">
                <a:solidFill>
                  <a:schemeClr val="bg1"/>
                </a:solidFill>
              </a:rPr>
              <a:t>Friedrich Trautwein 1930</a:t>
            </a:r>
          </a:p>
        </p:txBody>
      </p:sp>
    </p:spTree>
    <p:extLst>
      <p:ext uri="{BB962C8B-B14F-4D97-AF65-F5344CB8AC3E}">
        <p14:creationId xmlns:p14="http://schemas.microsoft.com/office/powerpoint/2010/main" val="126334547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3" descr="https://www.rundfunkschaetze.de/wp-content/uploads/2015/09/Hindemith-Sala-Trautonium-for-web.jpg">
            <a:extLst>
              <a:ext uri="{FF2B5EF4-FFF2-40B4-BE49-F238E27FC236}">
                <a16:creationId xmlns:a16="http://schemas.microsoft.com/office/drawing/2014/main" id="{2AE70EA6-9A59-4A07-B641-C07FE4D1FBC8}"/>
              </a:ext>
            </a:extLst>
          </p:cNvPr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14500" y="1052736"/>
            <a:ext cx="5715000" cy="449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feld 4">
            <a:extLst>
              <a:ext uri="{FF2B5EF4-FFF2-40B4-BE49-F238E27FC236}">
                <a16:creationId xmlns:a16="http://schemas.microsoft.com/office/drawing/2014/main" id="{A6085A39-5F0E-4C35-BD55-3DACAE878A04}"/>
              </a:ext>
            </a:extLst>
          </p:cNvPr>
          <p:cNvSpPr txBox="1"/>
          <p:nvPr/>
        </p:nvSpPr>
        <p:spPr>
          <a:xfrm>
            <a:off x="948960" y="5733256"/>
            <a:ext cx="753879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e-DE" dirty="0"/>
              <a:t>Schmidt, Hindemith, Sala  im Berliner Rundfunkhaus.</a:t>
            </a:r>
          </a:p>
          <a:p>
            <a:pPr algn="ctr"/>
            <a:r>
              <a:rPr lang="de-DE" dirty="0"/>
              <a:t>(Beachte: keine Tastatur, nur Ribbons… der Bratschist Hindemith lässt grüßen!)</a:t>
            </a:r>
          </a:p>
        </p:txBody>
      </p:sp>
      <p:sp>
        <p:nvSpPr>
          <p:cNvPr id="6" name="Textfeld 5">
            <a:extLst>
              <a:ext uri="{FF2B5EF4-FFF2-40B4-BE49-F238E27FC236}">
                <a16:creationId xmlns:a16="http://schemas.microsoft.com/office/drawing/2014/main" id="{953B2384-1292-4F03-9A51-1A1F0BFA5B40}"/>
              </a:ext>
            </a:extLst>
          </p:cNvPr>
          <p:cNvSpPr txBox="1"/>
          <p:nvPr/>
        </p:nvSpPr>
        <p:spPr>
          <a:xfrm>
            <a:off x="467544" y="620688"/>
            <a:ext cx="12678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err="1"/>
              <a:t>Trautonium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10760625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feld 4">
            <a:extLst>
              <a:ext uri="{FF2B5EF4-FFF2-40B4-BE49-F238E27FC236}">
                <a16:creationId xmlns:a16="http://schemas.microsoft.com/office/drawing/2014/main" id="{A6085A39-5F0E-4C35-BD55-3DACAE878A04}"/>
              </a:ext>
            </a:extLst>
          </p:cNvPr>
          <p:cNvSpPr txBox="1"/>
          <p:nvPr/>
        </p:nvSpPr>
        <p:spPr>
          <a:xfrm>
            <a:off x="2048663" y="5733256"/>
            <a:ext cx="533941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e-DE" dirty="0"/>
              <a:t>Paul Hindemith: „Des kleinen Elektromusikers Liebling“</a:t>
            </a:r>
          </a:p>
          <a:p>
            <a:pPr algn="ctr"/>
            <a:r>
              <a:rPr lang="de-DE" dirty="0"/>
              <a:t>= erste Komposition für </a:t>
            </a:r>
            <a:r>
              <a:rPr lang="de-DE" dirty="0" err="1"/>
              <a:t>Trautonkum</a:t>
            </a:r>
            <a:r>
              <a:rPr lang="de-DE" dirty="0"/>
              <a:t> 1930</a:t>
            </a:r>
          </a:p>
        </p:txBody>
      </p:sp>
      <p:sp>
        <p:nvSpPr>
          <p:cNvPr id="6" name="Textfeld 5">
            <a:extLst>
              <a:ext uri="{FF2B5EF4-FFF2-40B4-BE49-F238E27FC236}">
                <a16:creationId xmlns:a16="http://schemas.microsoft.com/office/drawing/2014/main" id="{953B2384-1292-4F03-9A51-1A1F0BFA5B40}"/>
              </a:ext>
            </a:extLst>
          </p:cNvPr>
          <p:cNvSpPr txBox="1"/>
          <p:nvPr/>
        </p:nvSpPr>
        <p:spPr>
          <a:xfrm>
            <a:off x="467544" y="620688"/>
            <a:ext cx="12678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err="1"/>
              <a:t>Trautonium</a:t>
            </a:r>
            <a:endParaRPr lang="de-DE" dirty="0"/>
          </a:p>
        </p:txBody>
      </p:sp>
      <p:pic>
        <p:nvPicPr>
          <p:cNvPr id="2" name="Onlinemedien 1" title="Die erste Komposition für Trautonium">
            <a:hlinkClick r:id="" action="ppaction://media"/>
            <a:extLst>
              <a:ext uri="{FF2B5EF4-FFF2-40B4-BE49-F238E27FC236}">
                <a16:creationId xmlns:a16="http://schemas.microsoft.com/office/drawing/2014/main" id="{67CEF988-C23D-4FC5-9ED2-39076557B51E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1619672" y="1214754"/>
            <a:ext cx="5544616" cy="41584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72540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feld 3"/>
          <p:cNvSpPr txBox="1"/>
          <p:nvPr/>
        </p:nvSpPr>
        <p:spPr>
          <a:xfrm>
            <a:off x="467544" y="620688"/>
            <a:ext cx="12678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err="1"/>
              <a:t>Trautonium</a:t>
            </a:r>
            <a:endParaRPr lang="de-DE" dirty="0"/>
          </a:p>
        </p:txBody>
      </p:sp>
      <p:pic>
        <p:nvPicPr>
          <p:cNvPr id="5" name="Grafik 4" descr="Volkstrautonium-mit-Schul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699792" y="2420888"/>
            <a:ext cx="3842370" cy="2508582"/>
          </a:xfrm>
          <a:prstGeom prst="rect">
            <a:avLst/>
          </a:prstGeom>
        </p:spPr>
      </p:pic>
      <p:sp>
        <p:nvSpPr>
          <p:cNvPr id="10" name="Ellipse 9"/>
          <p:cNvSpPr/>
          <p:nvPr/>
        </p:nvSpPr>
        <p:spPr>
          <a:xfrm>
            <a:off x="1979712" y="1268760"/>
            <a:ext cx="5904656" cy="4824536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1" name="Textfeld 10"/>
          <p:cNvSpPr txBox="1"/>
          <p:nvPr/>
        </p:nvSpPr>
        <p:spPr>
          <a:xfrm>
            <a:off x="1259632" y="1268760"/>
            <a:ext cx="3082639" cy="523220"/>
          </a:xfrm>
          <a:prstGeom prst="rect">
            <a:avLst/>
          </a:prstGeom>
          <a:solidFill>
            <a:schemeClr val="bg1"/>
          </a:solidFill>
          <a:ln>
            <a:solidFill>
              <a:schemeClr val="tx2"/>
            </a:solidFill>
          </a:ln>
        </p:spPr>
        <p:txBody>
          <a:bodyPr wrap="none" rtlCol="0">
            <a:spAutoFit/>
          </a:bodyPr>
          <a:lstStyle/>
          <a:p>
            <a:r>
              <a:rPr lang="de-DE" sz="2800" b="1" dirty="0"/>
              <a:t>Friedrich Trautwein</a:t>
            </a:r>
          </a:p>
        </p:txBody>
      </p:sp>
      <p:sp>
        <p:nvSpPr>
          <p:cNvPr id="12" name="Textfeld 11"/>
          <p:cNvSpPr txBox="1"/>
          <p:nvPr/>
        </p:nvSpPr>
        <p:spPr>
          <a:xfrm>
            <a:off x="6012160" y="1340768"/>
            <a:ext cx="2486002" cy="523220"/>
          </a:xfrm>
          <a:prstGeom prst="rect">
            <a:avLst/>
          </a:prstGeom>
          <a:solidFill>
            <a:schemeClr val="bg1"/>
          </a:solidFill>
          <a:ln>
            <a:solidFill>
              <a:schemeClr val="tx2"/>
            </a:solidFill>
          </a:ln>
        </p:spPr>
        <p:txBody>
          <a:bodyPr wrap="none" rtlCol="0">
            <a:spAutoFit/>
          </a:bodyPr>
          <a:lstStyle/>
          <a:p>
            <a:r>
              <a:rPr lang="de-DE" sz="2800" b="1" dirty="0"/>
              <a:t>Paul Hindemith</a:t>
            </a:r>
          </a:p>
        </p:txBody>
      </p:sp>
      <p:sp>
        <p:nvSpPr>
          <p:cNvPr id="13" name="Textfeld 12"/>
          <p:cNvSpPr txBox="1"/>
          <p:nvPr/>
        </p:nvSpPr>
        <p:spPr>
          <a:xfrm>
            <a:off x="1259632" y="5445224"/>
            <a:ext cx="2595711" cy="523220"/>
          </a:xfrm>
          <a:prstGeom prst="rect">
            <a:avLst/>
          </a:prstGeom>
          <a:solidFill>
            <a:schemeClr val="bg1"/>
          </a:solidFill>
          <a:ln>
            <a:solidFill>
              <a:schemeClr val="tx2"/>
            </a:solidFill>
          </a:ln>
        </p:spPr>
        <p:txBody>
          <a:bodyPr wrap="none" rtlCol="0">
            <a:spAutoFit/>
          </a:bodyPr>
          <a:lstStyle/>
          <a:p>
            <a:r>
              <a:rPr lang="de-DE" sz="2800" b="1" dirty="0"/>
              <a:t>Harald </a:t>
            </a:r>
            <a:r>
              <a:rPr lang="de-DE" sz="2800" b="1" dirty="0" err="1"/>
              <a:t>Genzmer</a:t>
            </a:r>
            <a:endParaRPr lang="de-DE" sz="2800" b="1" dirty="0"/>
          </a:p>
        </p:txBody>
      </p:sp>
      <p:sp>
        <p:nvSpPr>
          <p:cNvPr id="14" name="Textfeld 13"/>
          <p:cNvSpPr txBox="1"/>
          <p:nvPr/>
        </p:nvSpPr>
        <p:spPr>
          <a:xfrm>
            <a:off x="6372200" y="5445224"/>
            <a:ext cx="1740028" cy="523220"/>
          </a:xfrm>
          <a:prstGeom prst="rect">
            <a:avLst/>
          </a:prstGeom>
          <a:solidFill>
            <a:schemeClr val="bg1"/>
          </a:solidFill>
          <a:ln>
            <a:solidFill>
              <a:schemeClr val="tx2"/>
            </a:solidFill>
          </a:ln>
        </p:spPr>
        <p:txBody>
          <a:bodyPr wrap="none" rtlCol="0">
            <a:spAutoFit/>
          </a:bodyPr>
          <a:lstStyle/>
          <a:p>
            <a:r>
              <a:rPr lang="de-DE" sz="2800" b="1" dirty="0"/>
              <a:t>Oskar </a:t>
            </a:r>
            <a:r>
              <a:rPr lang="de-DE" sz="2800" b="1" dirty="0" err="1"/>
              <a:t>Sala</a:t>
            </a:r>
            <a:endParaRPr lang="de-DE" sz="2800" b="1" dirty="0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 descr="Runfunkkonzert.jpg">
            <a:extLst>
              <a:ext uri="{FF2B5EF4-FFF2-40B4-BE49-F238E27FC236}">
                <a16:creationId xmlns:a16="http://schemas.microsoft.com/office/drawing/2014/main" id="{C77B8F3F-D413-46FE-91F7-2DCA5FAD3061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67544" y="1124744"/>
            <a:ext cx="7884368" cy="4880424"/>
          </a:xfrm>
          <a:prstGeom prst="rect">
            <a:avLst/>
          </a:prstGeom>
        </p:spPr>
      </p:pic>
      <p:sp>
        <p:nvSpPr>
          <p:cNvPr id="3" name="Textfeld 2">
            <a:extLst>
              <a:ext uri="{FF2B5EF4-FFF2-40B4-BE49-F238E27FC236}">
                <a16:creationId xmlns:a16="http://schemas.microsoft.com/office/drawing/2014/main" id="{A7886CE4-3C3A-4A99-824C-26B65A460953}"/>
              </a:ext>
            </a:extLst>
          </p:cNvPr>
          <p:cNvSpPr txBox="1"/>
          <p:nvPr/>
        </p:nvSpPr>
        <p:spPr>
          <a:xfrm>
            <a:off x="539552" y="6237312"/>
            <a:ext cx="76327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/>
              <a:t>„Elektrisches Konzert“ mit dem „Orchester der Zukunft“, Funkausstellung 1932</a:t>
            </a:r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id="{F179808E-7214-4B08-9A16-629DC257DFDD}"/>
              </a:ext>
            </a:extLst>
          </p:cNvPr>
          <p:cNvSpPr txBox="1"/>
          <p:nvPr/>
        </p:nvSpPr>
        <p:spPr>
          <a:xfrm>
            <a:off x="467544" y="483500"/>
            <a:ext cx="3815019" cy="369332"/>
          </a:xfrm>
          <a:prstGeom prst="rect">
            <a:avLst/>
          </a:prstGeom>
          <a:noFill/>
          <a:ln>
            <a:solidFill>
              <a:schemeClr val="tx2"/>
            </a:solidFill>
          </a:ln>
        </p:spPr>
        <p:txBody>
          <a:bodyPr wrap="none" rtlCol="0">
            <a:spAutoFit/>
          </a:bodyPr>
          <a:lstStyle/>
          <a:p>
            <a:r>
              <a:rPr lang="de-DE" dirty="0"/>
              <a:t>Trautonium und der Berliner Rundfunk</a:t>
            </a:r>
          </a:p>
        </p:txBody>
      </p:sp>
    </p:spTree>
    <p:extLst>
      <p:ext uri="{BB962C8B-B14F-4D97-AF65-F5344CB8AC3E}">
        <p14:creationId xmlns:p14="http://schemas.microsoft.com/office/powerpoint/2010/main" val="270390657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feld 1">
            <a:extLst>
              <a:ext uri="{FF2B5EF4-FFF2-40B4-BE49-F238E27FC236}">
                <a16:creationId xmlns:a16="http://schemas.microsoft.com/office/drawing/2014/main" id="{256C6085-1720-48B8-9EC1-C2D73BFA2282}"/>
              </a:ext>
            </a:extLst>
          </p:cNvPr>
          <p:cNvSpPr txBox="1"/>
          <p:nvPr/>
        </p:nvSpPr>
        <p:spPr>
          <a:xfrm>
            <a:off x="1403648" y="1988840"/>
            <a:ext cx="4030783" cy="369332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r>
              <a:rPr lang="de-DE" b="1" dirty="0"/>
              <a:t>Trautwein – Hindemith – Sala - Genzmer</a:t>
            </a:r>
          </a:p>
        </p:txBody>
      </p:sp>
      <p:cxnSp>
        <p:nvCxnSpPr>
          <p:cNvPr id="4" name="Gerade Verbindung mit Pfeil 3">
            <a:extLst>
              <a:ext uri="{FF2B5EF4-FFF2-40B4-BE49-F238E27FC236}">
                <a16:creationId xmlns:a16="http://schemas.microsoft.com/office/drawing/2014/main" id="{E59DA50C-513E-490A-A56F-CB2212059125}"/>
              </a:ext>
            </a:extLst>
          </p:cNvPr>
          <p:cNvCxnSpPr>
            <a:cxnSpLocks/>
          </p:cNvCxnSpPr>
          <p:nvPr/>
        </p:nvCxnSpPr>
        <p:spPr>
          <a:xfrm>
            <a:off x="1691680" y="2358172"/>
            <a:ext cx="0" cy="710788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Gerade Verbindung mit Pfeil 6">
            <a:extLst>
              <a:ext uri="{FF2B5EF4-FFF2-40B4-BE49-F238E27FC236}">
                <a16:creationId xmlns:a16="http://schemas.microsoft.com/office/drawing/2014/main" id="{B5146730-B0D2-42BB-966E-15AF0A07097F}"/>
              </a:ext>
            </a:extLst>
          </p:cNvPr>
          <p:cNvCxnSpPr>
            <a:cxnSpLocks/>
          </p:cNvCxnSpPr>
          <p:nvPr/>
        </p:nvCxnSpPr>
        <p:spPr>
          <a:xfrm>
            <a:off x="4788024" y="2358172"/>
            <a:ext cx="0" cy="899192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Gerade Verbindung mit Pfeil 7">
            <a:extLst>
              <a:ext uri="{FF2B5EF4-FFF2-40B4-BE49-F238E27FC236}">
                <a16:creationId xmlns:a16="http://schemas.microsoft.com/office/drawing/2014/main" id="{40C7DECA-6B27-403F-968C-082AD75B44BB}"/>
              </a:ext>
            </a:extLst>
          </p:cNvPr>
          <p:cNvCxnSpPr>
            <a:cxnSpLocks/>
          </p:cNvCxnSpPr>
          <p:nvPr/>
        </p:nvCxnSpPr>
        <p:spPr>
          <a:xfrm>
            <a:off x="4067944" y="2358172"/>
            <a:ext cx="0" cy="2283907"/>
          </a:xfrm>
          <a:prstGeom prst="straightConnector1">
            <a:avLst/>
          </a:prstGeom>
          <a:ln w="28575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Gerade Verbindung mit Pfeil 8">
            <a:extLst>
              <a:ext uri="{FF2B5EF4-FFF2-40B4-BE49-F238E27FC236}">
                <a16:creationId xmlns:a16="http://schemas.microsoft.com/office/drawing/2014/main" id="{7F1CC842-A8A9-4E3C-A290-235944B301F5}"/>
              </a:ext>
            </a:extLst>
          </p:cNvPr>
          <p:cNvCxnSpPr>
            <a:cxnSpLocks/>
          </p:cNvCxnSpPr>
          <p:nvPr/>
        </p:nvCxnSpPr>
        <p:spPr>
          <a:xfrm>
            <a:off x="3059832" y="2358172"/>
            <a:ext cx="0" cy="2222956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feld 9">
            <a:extLst>
              <a:ext uri="{FF2B5EF4-FFF2-40B4-BE49-F238E27FC236}">
                <a16:creationId xmlns:a16="http://schemas.microsoft.com/office/drawing/2014/main" id="{33C2746D-05E1-45DF-9298-0994125ED83A}"/>
              </a:ext>
            </a:extLst>
          </p:cNvPr>
          <p:cNvSpPr txBox="1"/>
          <p:nvPr/>
        </p:nvSpPr>
        <p:spPr>
          <a:xfrm>
            <a:off x="1187624" y="620688"/>
            <a:ext cx="57041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/>
              <a:t>1930 bis 1934 „Hochzeit“ – Rundfunk und </a:t>
            </a:r>
            <a:r>
              <a:rPr lang="de-DE" dirty="0" err="1"/>
              <a:t>Volkstrautonium</a:t>
            </a:r>
            <a:endParaRPr lang="de-DE" dirty="0"/>
          </a:p>
        </p:txBody>
      </p:sp>
      <p:sp>
        <p:nvSpPr>
          <p:cNvPr id="11" name="Textfeld 10">
            <a:extLst>
              <a:ext uri="{FF2B5EF4-FFF2-40B4-BE49-F238E27FC236}">
                <a16:creationId xmlns:a16="http://schemas.microsoft.com/office/drawing/2014/main" id="{5341F94F-2D01-4FF4-8AC5-F39E5E8EE0E4}"/>
              </a:ext>
            </a:extLst>
          </p:cNvPr>
          <p:cNvSpPr txBox="1"/>
          <p:nvPr/>
        </p:nvSpPr>
        <p:spPr>
          <a:xfrm>
            <a:off x="1331640" y="1548408"/>
            <a:ext cx="12202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/>
              <a:t>nach 1945:</a:t>
            </a:r>
          </a:p>
        </p:txBody>
      </p:sp>
      <p:sp>
        <p:nvSpPr>
          <p:cNvPr id="12" name="Textfeld 11">
            <a:extLst>
              <a:ext uri="{FF2B5EF4-FFF2-40B4-BE49-F238E27FC236}">
                <a16:creationId xmlns:a16="http://schemas.microsoft.com/office/drawing/2014/main" id="{985780F7-9D4A-4B52-955F-E861AB040259}"/>
              </a:ext>
            </a:extLst>
          </p:cNvPr>
          <p:cNvSpPr txBox="1"/>
          <p:nvPr/>
        </p:nvSpPr>
        <p:spPr>
          <a:xfrm>
            <a:off x="251520" y="3162126"/>
            <a:ext cx="2707472" cy="92333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r>
              <a:rPr lang="de-DE" dirty="0"/>
              <a:t>Ingenieur , Nazi, verbittert,</a:t>
            </a:r>
          </a:p>
          <a:p>
            <a:r>
              <a:rPr lang="de-DE" dirty="0"/>
              <a:t>Dozent in Düsseldorf,</a:t>
            </a:r>
          </a:p>
          <a:p>
            <a:r>
              <a:rPr lang="de-DE" dirty="0"/>
              <a:t>verachtet vom WDR Köln</a:t>
            </a:r>
          </a:p>
        </p:txBody>
      </p:sp>
      <p:sp>
        <p:nvSpPr>
          <p:cNvPr id="15" name="Textfeld 14">
            <a:extLst>
              <a:ext uri="{FF2B5EF4-FFF2-40B4-BE49-F238E27FC236}">
                <a16:creationId xmlns:a16="http://schemas.microsoft.com/office/drawing/2014/main" id="{FBA5BED5-3C20-4298-AC4A-A1E603317178}"/>
              </a:ext>
            </a:extLst>
          </p:cNvPr>
          <p:cNvSpPr txBox="1"/>
          <p:nvPr/>
        </p:nvSpPr>
        <p:spPr>
          <a:xfrm>
            <a:off x="1024899" y="4642079"/>
            <a:ext cx="2335704" cy="36933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de-DE" dirty="0"/>
              <a:t>kein weiteres Interesse</a:t>
            </a:r>
          </a:p>
        </p:txBody>
      </p:sp>
      <p:sp>
        <p:nvSpPr>
          <p:cNvPr id="18" name="Textfeld 17">
            <a:extLst>
              <a:ext uri="{FF2B5EF4-FFF2-40B4-BE49-F238E27FC236}">
                <a16:creationId xmlns:a16="http://schemas.microsoft.com/office/drawing/2014/main" id="{C76AACD4-FDC1-46DB-959D-4EB1DF55ABCB}"/>
              </a:ext>
            </a:extLst>
          </p:cNvPr>
          <p:cNvSpPr txBox="1"/>
          <p:nvPr/>
        </p:nvSpPr>
        <p:spPr>
          <a:xfrm>
            <a:off x="4716016" y="3329510"/>
            <a:ext cx="2504660" cy="646331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r>
              <a:rPr lang="de-DE" dirty="0"/>
              <a:t>Setzt die „Tradition“ fort:</a:t>
            </a:r>
          </a:p>
          <a:p>
            <a:r>
              <a:rPr lang="de-DE" dirty="0"/>
              <a:t>E-Musik-Kompositionen</a:t>
            </a:r>
          </a:p>
        </p:txBody>
      </p:sp>
      <p:sp>
        <p:nvSpPr>
          <p:cNvPr id="20" name="Textfeld 19">
            <a:extLst>
              <a:ext uri="{FF2B5EF4-FFF2-40B4-BE49-F238E27FC236}">
                <a16:creationId xmlns:a16="http://schemas.microsoft.com/office/drawing/2014/main" id="{38487C1F-F19E-4791-B1D8-35DD45742C59}"/>
              </a:ext>
            </a:extLst>
          </p:cNvPr>
          <p:cNvSpPr txBox="1"/>
          <p:nvPr/>
        </p:nvSpPr>
        <p:spPr>
          <a:xfrm>
            <a:off x="3851919" y="4723017"/>
            <a:ext cx="3816426" cy="923330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r>
              <a:rPr lang="de-DE" dirty="0"/>
              <a:t>Weiterentwicklung: </a:t>
            </a:r>
            <a:r>
              <a:rPr lang="de-DE" dirty="0" err="1"/>
              <a:t>Mixturtrautonium</a:t>
            </a:r>
            <a:endParaRPr lang="de-DE" dirty="0"/>
          </a:p>
          <a:p>
            <a:r>
              <a:rPr lang="de-DE" dirty="0"/>
              <a:t>Hollywood-Komponist in der Garage</a:t>
            </a:r>
          </a:p>
          <a:p>
            <a:r>
              <a:rPr lang="de-DE" dirty="0"/>
              <a:t>Star des Revivals 198</a:t>
            </a:r>
          </a:p>
        </p:txBody>
      </p:sp>
      <p:sp>
        <p:nvSpPr>
          <p:cNvPr id="21" name="Pfeil: nach unten 20">
            <a:extLst>
              <a:ext uri="{FF2B5EF4-FFF2-40B4-BE49-F238E27FC236}">
                <a16:creationId xmlns:a16="http://schemas.microsoft.com/office/drawing/2014/main" id="{CCC3F665-352E-4D9A-9308-34F54B2F0E5C}"/>
              </a:ext>
            </a:extLst>
          </p:cNvPr>
          <p:cNvSpPr/>
          <p:nvPr/>
        </p:nvSpPr>
        <p:spPr>
          <a:xfrm>
            <a:off x="1835696" y="1052736"/>
            <a:ext cx="360040" cy="424572"/>
          </a:xfrm>
          <a:prstGeom prst="downArrow">
            <a:avLst/>
          </a:prstGeom>
          <a:ln w="9525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71667130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feld 1">
            <a:extLst>
              <a:ext uri="{FF2B5EF4-FFF2-40B4-BE49-F238E27FC236}">
                <a16:creationId xmlns:a16="http://schemas.microsoft.com/office/drawing/2014/main" id="{9816458B-19E1-40E9-B04F-9D4791524E4F}"/>
              </a:ext>
            </a:extLst>
          </p:cNvPr>
          <p:cNvSpPr txBox="1"/>
          <p:nvPr/>
        </p:nvSpPr>
        <p:spPr>
          <a:xfrm>
            <a:off x="2483768" y="585065"/>
            <a:ext cx="34393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/>
              <a:t>Wie funktionieren die „Mixturen“?</a:t>
            </a:r>
          </a:p>
        </p:txBody>
      </p:sp>
      <p:pic>
        <p:nvPicPr>
          <p:cNvPr id="3" name="Onlinemedien 2" title="Mixturtrautonium Demo Funktionsweise">
            <a:hlinkClick r:id="" action="ppaction://media"/>
            <a:extLst>
              <a:ext uri="{FF2B5EF4-FFF2-40B4-BE49-F238E27FC236}">
                <a16:creationId xmlns:a16="http://schemas.microsoft.com/office/drawing/2014/main" id="{8A7C3559-E6A7-48CC-A4B2-69666E96C4EF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1524000" y="1340768"/>
            <a:ext cx="6096000" cy="3429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feld 1">
            <a:extLst>
              <a:ext uri="{FF2B5EF4-FFF2-40B4-BE49-F238E27FC236}">
                <a16:creationId xmlns:a16="http://schemas.microsoft.com/office/drawing/2014/main" id="{72F24448-15A0-451E-B944-AFA8E8BC0FE2}"/>
              </a:ext>
            </a:extLst>
          </p:cNvPr>
          <p:cNvSpPr txBox="1"/>
          <p:nvPr/>
        </p:nvSpPr>
        <p:spPr>
          <a:xfrm>
            <a:off x="368515" y="404664"/>
            <a:ext cx="51194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b="1" dirty="0"/>
              <a:t>Elektronische Musikinstrumente und der Rundfunk</a:t>
            </a:r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75CF275B-D2B3-440D-93E5-CF9FB2C304DF}"/>
              </a:ext>
            </a:extLst>
          </p:cNvPr>
          <p:cNvSpPr txBox="1"/>
          <p:nvPr/>
        </p:nvSpPr>
        <p:spPr>
          <a:xfrm>
            <a:off x="363713" y="980728"/>
            <a:ext cx="4053930" cy="4661276"/>
          </a:xfrm>
          <a:prstGeom prst="rect">
            <a:avLst/>
          </a:prstGeom>
          <a:noFill/>
          <a:ln>
            <a:solidFill>
              <a:srgbClr val="C14B9F"/>
            </a:solidFill>
          </a:ln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de-DE" sz="2000" b="1" dirty="0">
                <a:solidFill>
                  <a:srgbClr val="00B050"/>
                </a:solidFill>
              </a:rPr>
              <a:t>1913 </a:t>
            </a:r>
            <a:r>
              <a:rPr lang="de-DE" sz="2000" dirty="0"/>
              <a:t>Elektrischer Schwingkreis</a:t>
            </a:r>
          </a:p>
          <a:p>
            <a:pPr>
              <a:lnSpc>
                <a:spcPct val="150000"/>
              </a:lnSpc>
            </a:pPr>
            <a:r>
              <a:rPr lang="de-DE" sz="2000" b="1" dirty="0">
                <a:solidFill>
                  <a:srgbClr val="00B050"/>
                </a:solidFill>
              </a:rPr>
              <a:t>1920</a:t>
            </a:r>
            <a:r>
              <a:rPr lang="de-DE" sz="2000" dirty="0"/>
              <a:t> erstes Radio</a:t>
            </a:r>
          </a:p>
          <a:p>
            <a:pPr>
              <a:lnSpc>
                <a:spcPct val="150000"/>
              </a:lnSpc>
            </a:pPr>
            <a:r>
              <a:rPr lang="de-DE" sz="2000" b="1" dirty="0">
                <a:solidFill>
                  <a:srgbClr val="00B050"/>
                </a:solidFill>
              </a:rPr>
              <a:t>1923</a:t>
            </a:r>
            <a:r>
              <a:rPr lang="de-DE" sz="2000" dirty="0"/>
              <a:t> erster Rundfunk in Deutschland</a:t>
            </a:r>
          </a:p>
          <a:p>
            <a:pPr>
              <a:lnSpc>
                <a:spcPct val="150000"/>
              </a:lnSpc>
            </a:pPr>
            <a:r>
              <a:rPr lang="de-DE" sz="2000" b="1" dirty="0">
                <a:solidFill>
                  <a:srgbClr val="00B050"/>
                </a:solidFill>
              </a:rPr>
              <a:t>1928</a:t>
            </a:r>
            <a:r>
              <a:rPr lang="de-DE" sz="2000" dirty="0"/>
              <a:t> Patent Theremin, RCA Nachbau</a:t>
            </a:r>
          </a:p>
          <a:p>
            <a:pPr>
              <a:lnSpc>
                <a:spcPct val="150000"/>
              </a:lnSpc>
            </a:pPr>
            <a:r>
              <a:rPr lang="de-DE" sz="2000" b="1" dirty="0">
                <a:solidFill>
                  <a:srgbClr val="00B050"/>
                </a:solidFill>
              </a:rPr>
              <a:t>1928</a:t>
            </a:r>
            <a:r>
              <a:rPr lang="de-DE" sz="2000" dirty="0"/>
              <a:t> Patent </a:t>
            </a:r>
            <a:r>
              <a:rPr lang="de-DE" sz="2000" dirty="0" err="1"/>
              <a:t>Ondes</a:t>
            </a:r>
            <a:r>
              <a:rPr lang="de-DE" sz="2000" dirty="0"/>
              <a:t> </a:t>
            </a:r>
            <a:r>
              <a:rPr lang="de-DE" sz="2000" dirty="0" err="1"/>
              <a:t>Martenot</a:t>
            </a:r>
            <a:endParaRPr lang="de-DE" sz="2000" dirty="0"/>
          </a:p>
          <a:p>
            <a:pPr>
              <a:lnSpc>
                <a:spcPct val="150000"/>
              </a:lnSpc>
            </a:pPr>
            <a:r>
              <a:rPr lang="de-DE" sz="2000" b="1" dirty="0">
                <a:solidFill>
                  <a:srgbClr val="00B050"/>
                </a:solidFill>
              </a:rPr>
              <a:t>1930</a:t>
            </a:r>
            <a:r>
              <a:rPr lang="de-DE" sz="2000" dirty="0"/>
              <a:t> Berliner Rundfunkausstellung</a:t>
            </a:r>
            <a:br>
              <a:rPr lang="de-DE" sz="2000" dirty="0"/>
            </a:br>
            <a:r>
              <a:rPr lang="de-DE" sz="2000" dirty="0"/>
              <a:t>          (Einstein-Zitat)</a:t>
            </a:r>
          </a:p>
          <a:p>
            <a:pPr>
              <a:lnSpc>
                <a:spcPct val="150000"/>
              </a:lnSpc>
            </a:pPr>
            <a:r>
              <a:rPr lang="de-DE" sz="2000" b="1" dirty="0">
                <a:solidFill>
                  <a:srgbClr val="00B050"/>
                </a:solidFill>
              </a:rPr>
              <a:t>1931</a:t>
            </a:r>
            <a:r>
              <a:rPr lang="de-DE" sz="2000" dirty="0"/>
              <a:t> </a:t>
            </a:r>
            <a:r>
              <a:rPr lang="de-DE" sz="2000" dirty="0" err="1"/>
              <a:t>Volkstrautonium</a:t>
            </a:r>
            <a:r>
              <a:rPr lang="de-DE" sz="2000" dirty="0"/>
              <a:t> (Telefunken)</a:t>
            </a:r>
          </a:p>
          <a:p>
            <a:pPr>
              <a:lnSpc>
                <a:spcPct val="150000"/>
              </a:lnSpc>
            </a:pPr>
            <a:r>
              <a:rPr lang="de-DE" sz="2000" b="1" dirty="0">
                <a:solidFill>
                  <a:srgbClr val="00B050"/>
                </a:solidFill>
              </a:rPr>
              <a:t>1933</a:t>
            </a:r>
            <a:r>
              <a:rPr lang="de-DE" sz="2000" dirty="0"/>
              <a:t> Volksempfänger</a:t>
            </a:r>
          </a:p>
          <a:p>
            <a:pPr>
              <a:lnSpc>
                <a:spcPct val="150000"/>
              </a:lnSpc>
            </a:pPr>
            <a:r>
              <a:rPr lang="de-DE" sz="2000" b="1" dirty="0">
                <a:solidFill>
                  <a:srgbClr val="00B050"/>
                </a:solidFill>
              </a:rPr>
              <a:t>1949</a:t>
            </a:r>
            <a:r>
              <a:rPr lang="de-DE" sz="2000" dirty="0"/>
              <a:t> </a:t>
            </a:r>
            <a:r>
              <a:rPr lang="de-DE" sz="2000" dirty="0" err="1"/>
              <a:t>Mixturtrautonium</a:t>
            </a:r>
            <a:r>
              <a:rPr lang="de-DE" sz="2000" dirty="0"/>
              <a:t> (</a:t>
            </a:r>
            <a:r>
              <a:rPr lang="de-DE" sz="2000" i="1" dirty="0"/>
              <a:t>ohne</a:t>
            </a:r>
            <a:r>
              <a:rPr lang="de-DE" sz="2000" dirty="0"/>
              <a:t> Radio)</a:t>
            </a:r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9BDAB3BF-75AA-47A3-907D-6C17B947F43F}"/>
              </a:ext>
            </a:extLst>
          </p:cNvPr>
          <p:cNvSpPr txBox="1"/>
          <p:nvPr/>
        </p:nvSpPr>
        <p:spPr>
          <a:xfrm>
            <a:off x="4860032" y="980728"/>
            <a:ext cx="4104456" cy="49244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Trautwein, </a:t>
            </a:r>
            <a:r>
              <a:rPr lang="de-DE" dirty="0" err="1"/>
              <a:t>Martenot</a:t>
            </a:r>
            <a:r>
              <a:rPr lang="de-DE" dirty="0"/>
              <a:t>: Funker im Ersten Weltkrieg; Thermen Physiker und Musiker</a:t>
            </a:r>
          </a:p>
          <a:p>
            <a:endParaRPr lang="de-DE" dirty="0"/>
          </a:p>
          <a:p>
            <a:r>
              <a:rPr lang="de-DE" sz="2000" b="1" dirty="0">
                <a:solidFill>
                  <a:srgbClr val="00B050"/>
                </a:solidFill>
              </a:rPr>
              <a:t>1920</a:t>
            </a:r>
            <a:r>
              <a:rPr lang="de-DE" sz="2000" dirty="0"/>
              <a:t> Theremin in Moskau vorgestellt</a:t>
            </a:r>
          </a:p>
          <a:p>
            <a:endParaRPr lang="de-DE" sz="2000" dirty="0"/>
          </a:p>
          <a:p>
            <a:r>
              <a:rPr lang="de-DE" sz="2000" b="1" dirty="0">
                <a:solidFill>
                  <a:srgbClr val="00B050"/>
                </a:solidFill>
              </a:rPr>
              <a:t>1928</a:t>
            </a:r>
            <a:r>
              <a:rPr lang="de-DE" sz="2000" dirty="0"/>
              <a:t> </a:t>
            </a:r>
            <a:r>
              <a:rPr lang="de-DE" sz="2000" dirty="0" err="1"/>
              <a:t>Ondes</a:t>
            </a:r>
            <a:r>
              <a:rPr lang="de-DE" sz="2000" dirty="0"/>
              <a:t> </a:t>
            </a:r>
            <a:r>
              <a:rPr lang="de-DE" sz="2000" dirty="0" err="1"/>
              <a:t>Martenot</a:t>
            </a:r>
            <a:r>
              <a:rPr lang="de-DE" sz="2000" dirty="0"/>
              <a:t> vorgestellt</a:t>
            </a:r>
          </a:p>
          <a:p>
            <a:endParaRPr lang="de-DE" sz="2000" b="1" dirty="0">
              <a:solidFill>
                <a:srgbClr val="00B050"/>
              </a:solidFill>
            </a:endParaRPr>
          </a:p>
          <a:p>
            <a:endParaRPr lang="de-DE" sz="2000" b="1" dirty="0">
              <a:solidFill>
                <a:srgbClr val="00B050"/>
              </a:solidFill>
            </a:endParaRPr>
          </a:p>
          <a:p>
            <a:endParaRPr lang="de-DE" sz="2000" b="1" dirty="0">
              <a:solidFill>
                <a:srgbClr val="00B050"/>
              </a:solidFill>
            </a:endParaRPr>
          </a:p>
          <a:p>
            <a:r>
              <a:rPr lang="de-DE" sz="2000" b="1" dirty="0">
                <a:solidFill>
                  <a:srgbClr val="00B050"/>
                </a:solidFill>
              </a:rPr>
              <a:t>1930</a:t>
            </a:r>
            <a:r>
              <a:rPr lang="de-DE" sz="2000" dirty="0"/>
              <a:t> Trautonium vorgestellt (Rundfunkausstellung Berlin)</a:t>
            </a:r>
          </a:p>
          <a:p>
            <a:endParaRPr lang="de-DE" sz="2000" dirty="0"/>
          </a:p>
          <a:p>
            <a:r>
              <a:rPr lang="de-DE" sz="2000" b="1" dirty="0">
                <a:solidFill>
                  <a:srgbClr val="00B050"/>
                </a:solidFill>
              </a:rPr>
              <a:t>1932</a:t>
            </a:r>
            <a:r>
              <a:rPr lang="de-DE" sz="2000" dirty="0"/>
              <a:t> Radio-Theorie von Brecht</a:t>
            </a:r>
          </a:p>
          <a:p>
            <a:endParaRPr lang="de-DE" sz="2000" dirty="0"/>
          </a:p>
          <a:p>
            <a:r>
              <a:rPr lang="de-DE" sz="2000" dirty="0">
                <a:solidFill>
                  <a:srgbClr val="FF0000"/>
                </a:solidFill>
              </a:rPr>
              <a:t>nach 1945 </a:t>
            </a:r>
            <a:r>
              <a:rPr lang="de-DE" sz="2000" dirty="0"/>
              <a:t>in Deutschland keine Beziehung mehr zum Rundfunk!</a:t>
            </a:r>
            <a:endParaRPr lang="de-DE" dirty="0"/>
          </a:p>
        </p:txBody>
      </p:sp>
      <p:cxnSp>
        <p:nvCxnSpPr>
          <p:cNvPr id="7" name="Gerade Verbindung mit Pfeil 6">
            <a:extLst>
              <a:ext uri="{FF2B5EF4-FFF2-40B4-BE49-F238E27FC236}">
                <a16:creationId xmlns:a16="http://schemas.microsoft.com/office/drawing/2014/main" id="{8D402C28-E5AE-4154-9703-DC4F9FA36E90}"/>
              </a:ext>
            </a:extLst>
          </p:cNvPr>
          <p:cNvCxnSpPr/>
          <p:nvPr/>
        </p:nvCxnSpPr>
        <p:spPr>
          <a:xfrm>
            <a:off x="2411760" y="1772816"/>
            <a:ext cx="2448272" cy="216024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Gerade Verbindung mit Pfeil 7">
            <a:extLst>
              <a:ext uri="{FF2B5EF4-FFF2-40B4-BE49-F238E27FC236}">
                <a16:creationId xmlns:a16="http://schemas.microsoft.com/office/drawing/2014/main" id="{F4F7EA5B-0CEF-41A1-BAF9-DDE9C6196641}"/>
              </a:ext>
            </a:extLst>
          </p:cNvPr>
          <p:cNvCxnSpPr>
            <a:cxnSpLocks/>
          </p:cNvCxnSpPr>
          <p:nvPr/>
        </p:nvCxnSpPr>
        <p:spPr>
          <a:xfrm>
            <a:off x="4148459" y="3645465"/>
            <a:ext cx="711573" cy="215583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Gerade Verbindung mit Pfeil 11">
            <a:extLst>
              <a:ext uri="{FF2B5EF4-FFF2-40B4-BE49-F238E27FC236}">
                <a16:creationId xmlns:a16="http://schemas.microsoft.com/office/drawing/2014/main" id="{33D08480-5B9A-4864-946F-E4CD707F585B}"/>
              </a:ext>
            </a:extLst>
          </p:cNvPr>
          <p:cNvCxnSpPr>
            <a:cxnSpLocks/>
          </p:cNvCxnSpPr>
          <p:nvPr/>
        </p:nvCxnSpPr>
        <p:spPr>
          <a:xfrm>
            <a:off x="4175956" y="4541326"/>
            <a:ext cx="684076" cy="256267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feld 15">
            <a:extLst>
              <a:ext uri="{FF2B5EF4-FFF2-40B4-BE49-F238E27FC236}">
                <a16:creationId xmlns:a16="http://schemas.microsoft.com/office/drawing/2014/main" id="{451DB4A7-4E63-4F87-BD54-3066CE729C17}"/>
              </a:ext>
            </a:extLst>
          </p:cNvPr>
          <p:cNvSpPr txBox="1"/>
          <p:nvPr/>
        </p:nvSpPr>
        <p:spPr>
          <a:xfrm>
            <a:off x="4957981" y="2852936"/>
            <a:ext cx="3602653" cy="646331"/>
          </a:xfrm>
          <a:prstGeom prst="rect">
            <a:avLst/>
          </a:prstGeom>
          <a:noFill/>
          <a:ln>
            <a:solidFill>
              <a:schemeClr val="tx2"/>
            </a:solidFill>
          </a:ln>
        </p:spPr>
        <p:txBody>
          <a:bodyPr wrap="none" rtlCol="0">
            <a:spAutoFit/>
          </a:bodyPr>
          <a:lstStyle/>
          <a:p>
            <a:r>
              <a:rPr lang="de-DE" dirty="0"/>
              <a:t>RCA = Radio </a:t>
            </a:r>
            <a:r>
              <a:rPr lang="de-DE" dirty="0" err="1"/>
              <a:t>Cooperation</a:t>
            </a:r>
            <a:r>
              <a:rPr lang="de-DE" dirty="0"/>
              <a:t> </a:t>
            </a:r>
            <a:r>
              <a:rPr lang="de-DE" dirty="0" err="1"/>
              <a:t>of</a:t>
            </a:r>
            <a:r>
              <a:rPr lang="de-DE" dirty="0"/>
              <a:t> </a:t>
            </a:r>
            <a:r>
              <a:rPr lang="de-DE" dirty="0" err="1"/>
              <a:t>America</a:t>
            </a:r>
            <a:endParaRPr lang="de-DE" dirty="0"/>
          </a:p>
          <a:p>
            <a:r>
              <a:rPr lang="de-DE" dirty="0"/>
              <a:t>(wichtig für Elektronische Musik)</a:t>
            </a:r>
          </a:p>
        </p:txBody>
      </p:sp>
      <p:cxnSp>
        <p:nvCxnSpPr>
          <p:cNvPr id="17" name="Gerade Verbindung mit Pfeil 16">
            <a:extLst>
              <a:ext uri="{FF2B5EF4-FFF2-40B4-BE49-F238E27FC236}">
                <a16:creationId xmlns:a16="http://schemas.microsoft.com/office/drawing/2014/main" id="{1537D61B-85AD-4F56-8864-90C974BBC607}"/>
              </a:ext>
            </a:extLst>
          </p:cNvPr>
          <p:cNvCxnSpPr>
            <a:cxnSpLocks/>
          </p:cNvCxnSpPr>
          <p:nvPr/>
        </p:nvCxnSpPr>
        <p:spPr>
          <a:xfrm>
            <a:off x="4355976" y="2718212"/>
            <a:ext cx="602005" cy="422756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0587267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feld 3">
            <a:extLst>
              <a:ext uri="{FF2B5EF4-FFF2-40B4-BE49-F238E27FC236}">
                <a16:creationId xmlns:a16="http://schemas.microsoft.com/office/drawing/2014/main" id="{D3857CD3-74E8-4BA3-A188-107D06F49BAD}"/>
              </a:ext>
            </a:extLst>
          </p:cNvPr>
          <p:cNvSpPr txBox="1"/>
          <p:nvPr/>
        </p:nvSpPr>
        <p:spPr>
          <a:xfrm>
            <a:off x="533372" y="764704"/>
            <a:ext cx="773775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4800" dirty="0"/>
              <a:t>100 Jahre Elektronische Musik</a:t>
            </a:r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7BA2BB49-5A58-4E35-9E32-7E61E9343995}"/>
              </a:ext>
            </a:extLst>
          </p:cNvPr>
          <p:cNvSpPr txBox="1"/>
          <p:nvPr/>
        </p:nvSpPr>
        <p:spPr>
          <a:xfrm>
            <a:off x="1547662" y="2636912"/>
            <a:ext cx="5709177" cy="1692771"/>
          </a:xfrm>
          <a:prstGeom prst="rect">
            <a:avLst/>
          </a:prstGeom>
          <a:noFill/>
          <a:ln>
            <a:solidFill>
              <a:schemeClr val="accent2"/>
            </a:solidFill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pPr algn="ctr"/>
            <a:r>
              <a:rPr lang="de-DE" sz="3200" dirty="0"/>
              <a:t>Frühe Spielinstrumente:</a:t>
            </a:r>
          </a:p>
          <a:p>
            <a:pPr algn="ctr"/>
            <a:r>
              <a:rPr lang="de-DE" sz="2400" dirty="0"/>
              <a:t>Theremin, </a:t>
            </a:r>
          </a:p>
          <a:p>
            <a:pPr algn="ctr"/>
            <a:r>
              <a:rPr lang="de-DE" sz="2400" dirty="0" err="1"/>
              <a:t>Ondes</a:t>
            </a:r>
            <a:r>
              <a:rPr lang="de-DE" sz="2400" dirty="0"/>
              <a:t> </a:t>
            </a:r>
            <a:r>
              <a:rPr lang="de-DE" sz="2400" dirty="0" err="1"/>
              <a:t>Martenot</a:t>
            </a:r>
            <a:r>
              <a:rPr lang="de-DE" sz="2400" dirty="0"/>
              <a:t>, Trautonium/</a:t>
            </a:r>
            <a:r>
              <a:rPr lang="de-DE" sz="2400" dirty="0" err="1"/>
              <a:t>Mixturtrautonium</a:t>
            </a:r>
            <a:endParaRPr lang="de-DE" sz="2000" dirty="0"/>
          </a:p>
        </p:txBody>
      </p:sp>
      <p:sp>
        <p:nvSpPr>
          <p:cNvPr id="11" name="Textfeld 10">
            <a:extLst>
              <a:ext uri="{FF2B5EF4-FFF2-40B4-BE49-F238E27FC236}">
                <a16:creationId xmlns:a16="http://schemas.microsoft.com/office/drawing/2014/main" id="{F7865F28-E099-4667-9174-3ADA1354C55C}"/>
              </a:ext>
            </a:extLst>
          </p:cNvPr>
          <p:cNvSpPr txBox="1"/>
          <p:nvPr/>
        </p:nvSpPr>
        <p:spPr>
          <a:xfrm>
            <a:off x="1187624" y="4976905"/>
            <a:ext cx="65580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/>
              <a:t>Leon Theremin ca. 1930 – Maurice </a:t>
            </a:r>
            <a:r>
              <a:rPr lang="de-DE" dirty="0" err="1"/>
              <a:t>Martenot</a:t>
            </a:r>
            <a:r>
              <a:rPr lang="de-DE" dirty="0"/>
              <a:t> 1934 – Oskar Sala 1930</a:t>
            </a:r>
          </a:p>
        </p:txBody>
      </p:sp>
      <p:sp>
        <p:nvSpPr>
          <p:cNvPr id="2" name="Textfeld 1">
            <a:extLst>
              <a:ext uri="{FF2B5EF4-FFF2-40B4-BE49-F238E27FC236}">
                <a16:creationId xmlns:a16="http://schemas.microsoft.com/office/drawing/2014/main" id="{80C37C2E-6FD2-4005-81E1-24CCADEAED3F}"/>
              </a:ext>
            </a:extLst>
          </p:cNvPr>
          <p:cNvSpPr txBox="1"/>
          <p:nvPr/>
        </p:nvSpPr>
        <p:spPr>
          <a:xfrm>
            <a:off x="935596" y="6093296"/>
            <a:ext cx="727280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400" dirty="0">
                <a:hlinkClick r:id="rId2"/>
              </a:rPr>
              <a:t>https://www.musik-for.uni-oldenburg.de/elektronischemusik/03Instrumente/intro-video.mp4</a:t>
            </a:r>
            <a:r>
              <a:rPr lang="de-DE" sz="1400" dirty="0"/>
              <a:t> </a:t>
            </a:r>
          </a:p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53250634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 descr="wm_studio_sala_200008_29a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55576" y="1052736"/>
            <a:ext cx="7620000" cy="5181600"/>
          </a:xfrm>
          <a:prstGeom prst="rect">
            <a:avLst/>
          </a:prstGeom>
        </p:spPr>
      </p:pic>
      <p:sp>
        <p:nvSpPr>
          <p:cNvPr id="5" name="Textfeld 4"/>
          <p:cNvSpPr txBox="1"/>
          <p:nvPr/>
        </p:nvSpPr>
        <p:spPr>
          <a:xfrm>
            <a:off x="467544" y="438998"/>
            <a:ext cx="508376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err="1"/>
              <a:t>Mixturtrautonium</a:t>
            </a:r>
            <a:r>
              <a:rPr lang="de-DE" dirty="0"/>
              <a:t> – Neubau </a:t>
            </a:r>
            <a:r>
              <a:rPr lang="de-DE" sz="2400" b="1" dirty="0"/>
              <a:t>1988</a:t>
            </a:r>
            <a:r>
              <a:rPr lang="de-DE" dirty="0"/>
              <a:t> (Transistorbasis)</a:t>
            </a:r>
          </a:p>
        </p:txBody>
      </p:sp>
      <p:sp>
        <p:nvSpPr>
          <p:cNvPr id="6" name="Textfeld 5"/>
          <p:cNvSpPr txBox="1"/>
          <p:nvPr/>
        </p:nvSpPr>
        <p:spPr>
          <a:xfrm>
            <a:off x="1835696" y="6309320"/>
            <a:ext cx="276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/>
              <a:t>Oskar Sala in seinem Studio</a:t>
            </a:r>
          </a:p>
        </p:txBody>
      </p:sp>
      <p:pic>
        <p:nvPicPr>
          <p:cNvPr id="9" name="07hitchcock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5" cstate="print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3532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fik 6">
            <a:extLst>
              <a:ext uri="{FF2B5EF4-FFF2-40B4-BE49-F238E27FC236}">
                <a16:creationId xmlns:a16="http://schemas.microsoft.com/office/drawing/2014/main" id="{5C04A3B9-AD09-44DF-B501-00EACEB45FB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28" y="418898"/>
            <a:ext cx="9144000" cy="5614276"/>
          </a:xfrm>
          <a:prstGeom prst="rect">
            <a:avLst/>
          </a:prstGeom>
        </p:spPr>
      </p:pic>
      <p:pic>
        <p:nvPicPr>
          <p:cNvPr id="8" name="Grafik 7">
            <a:extLst>
              <a:ext uri="{FF2B5EF4-FFF2-40B4-BE49-F238E27FC236}">
                <a16:creationId xmlns:a16="http://schemas.microsoft.com/office/drawing/2014/main" id="{EEB7AE75-CAD1-425B-84D8-863DA9B560ED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540"/>
          <a:stretch/>
        </p:blipFill>
        <p:spPr>
          <a:xfrm>
            <a:off x="5148064" y="4941168"/>
            <a:ext cx="3893876" cy="1649649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9" name="Textfeld 8">
            <a:extLst>
              <a:ext uri="{FF2B5EF4-FFF2-40B4-BE49-F238E27FC236}">
                <a16:creationId xmlns:a16="http://schemas.microsoft.com/office/drawing/2014/main" id="{D3FB6A0D-ACBB-4887-95F1-50931D379536}"/>
              </a:ext>
            </a:extLst>
          </p:cNvPr>
          <p:cNvSpPr txBox="1"/>
          <p:nvPr/>
        </p:nvSpPr>
        <p:spPr>
          <a:xfrm>
            <a:off x="539552" y="6208269"/>
            <a:ext cx="135966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400" b="1" dirty="0"/>
              <a:t>Seit 2010</a:t>
            </a:r>
          </a:p>
        </p:txBody>
      </p:sp>
    </p:spTree>
    <p:extLst>
      <p:ext uri="{BB962C8B-B14F-4D97-AF65-F5344CB8AC3E}">
        <p14:creationId xmlns:p14="http://schemas.microsoft.com/office/powerpoint/2010/main" val="819949224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feld 1">
            <a:extLst>
              <a:ext uri="{FF2B5EF4-FFF2-40B4-BE49-F238E27FC236}">
                <a16:creationId xmlns:a16="http://schemas.microsoft.com/office/drawing/2014/main" id="{660CEFFA-95E4-4524-9702-9E44F346DE95}"/>
              </a:ext>
            </a:extLst>
          </p:cNvPr>
          <p:cNvSpPr txBox="1"/>
          <p:nvPr/>
        </p:nvSpPr>
        <p:spPr>
          <a:xfrm>
            <a:off x="2411760" y="3212976"/>
            <a:ext cx="37311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/>
              <a:t>Weiter zu Teil 2b „Tonbandmusik“ u.a.</a:t>
            </a:r>
          </a:p>
        </p:txBody>
      </p:sp>
    </p:spTree>
    <p:extLst>
      <p:ext uri="{BB962C8B-B14F-4D97-AF65-F5344CB8AC3E}">
        <p14:creationId xmlns:p14="http://schemas.microsoft.com/office/powerpoint/2010/main" val="154041471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feld 10">
            <a:extLst>
              <a:ext uri="{FF2B5EF4-FFF2-40B4-BE49-F238E27FC236}">
                <a16:creationId xmlns:a16="http://schemas.microsoft.com/office/drawing/2014/main" id="{3D814F6A-B55C-44E0-B8E4-95F170092497}"/>
              </a:ext>
            </a:extLst>
          </p:cNvPr>
          <p:cNvSpPr txBox="1"/>
          <p:nvPr/>
        </p:nvSpPr>
        <p:spPr>
          <a:xfrm>
            <a:off x="4637612" y="1000928"/>
            <a:ext cx="289374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3600" dirty="0"/>
              <a:t>Leon Thermen</a:t>
            </a:r>
          </a:p>
        </p:txBody>
      </p:sp>
      <p:sp>
        <p:nvSpPr>
          <p:cNvPr id="13" name="Textfeld 12">
            <a:extLst>
              <a:ext uri="{FF2B5EF4-FFF2-40B4-BE49-F238E27FC236}">
                <a16:creationId xmlns:a16="http://schemas.microsoft.com/office/drawing/2014/main" id="{80EE729C-ED0B-4026-9C7D-5EE83EBA3A58}"/>
              </a:ext>
            </a:extLst>
          </p:cNvPr>
          <p:cNvSpPr txBox="1"/>
          <p:nvPr/>
        </p:nvSpPr>
        <p:spPr>
          <a:xfrm>
            <a:off x="323528" y="404664"/>
            <a:ext cx="10857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/>
              <a:t>Theremin</a:t>
            </a:r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023F166B-EC63-4B53-A766-E4F838FB62E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1725583"/>
            <a:ext cx="7128495" cy="4007673"/>
          </a:xfrm>
          <a:prstGeom prst="rect">
            <a:avLst/>
          </a:prstGeom>
        </p:spPr>
      </p:pic>
      <p:sp>
        <p:nvSpPr>
          <p:cNvPr id="4" name="Textfeld 3">
            <a:extLst>
              <a:ext uri="{FF2B5EF4-FFF2-40B4-BE49-F238E27FC236}">
                <a16:creationId xmlns:a16="http://schemas.microsoft.com/office/drawing/2014/main" id="{AD5447AF-A07B-413B-9548-0E16AF7D7CF9}"/>
              </a:ext>
            </a:extLst>
          </p:cNvPr>
          <p:cNvSpPr txBox="1"/>
          <p:nvPr/>
        </p:nvSpPr>
        <p:spPr>
          <a:xfrm>
            <a:off x="6300192" y="5271591"/>
            <a:ext cx="189449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400" b="1" dirty="0">
                <a:solidFill>
                  <a:schemeClr val="bg1"/>
                </a:solidFill>
              </a:rPr>
              <a:t>1920 Moskau</a:t>
            </a:r>
          </a:p>
        </p:txBody>
      </p:sp>
    </p:spTree>
    <p:extLst>
      <p:ext uri="{BB962C8B-B14F-4D97-AF65-F5344CB8AC3E}">
        <p14:creationId xmlns:p14="http://schemas.microsoft.com/office/powerpoint/2010/main" val="63448881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feld 10">
            <a:extLst>
              <a:ext uri="{FF2B5EF4-FFF2-40B4-BE49-F238E27FC236}">
                <a16:creationId xmlns:a16="http://schemas.microsoft.com/office/drawing/2014/main" id="{3D814F6A-B55C-44E0-B8E4-95F170092497}"/>
              </a:ext>
            </a:extLst>
          </p:cNvPr>
          <p:cNvSpPr txBox="1"/>
          <p:nvPr/>
        </p:nvSpPr>
        <p:spPr>
          <a:xfrm>
            <a:off x="4637612" y="1000928"/>
            <a:ext cx="289374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3600" dirty="0"/>
              <a:t>Leon Thermen</a:t>
            </a:r>
          </a:p>
        </p:txBody>
      </p:sp>
      <p:sp>
        <p:nvSpPr>
          <p:cNvPr id="13" name="Textfeld 12">
            <a:extLst>
              <a:ext uri="{FF2B5EF4-FFF2-40B4-BE49-F238E27FC236}">
                <a16:creationId xmlns:a16="http://schemas.microsoft.com/office/drawing/2014/main" id="{80EE729C-ED0B-4026-9C7D-5EE83EBA3A58}"/>
              </a:ext>
            </a:extLst>
          </p:cNvPr>
          <p:cNvSpPr txBox="1"/>
          <p:nvPr/>
        </p:nvSpPr>
        <p:spPr>
          <a:xfrm>
            <a:off x="323528" y="404664"/>
            <a:ext cx="10857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/>
              <a:t>Theremin</a:t>
            </a:r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id="{AD5447AF-A07B-413B-9548-0E16AF7D7CF9}"/>
              </a:ext>
            </a:extLst>
          </p:cNvPr>
          <p:cNvSpPr txBox="1"/>
          <p:nvPr/>
        </p:nvSpPr>
        <p:spPr>
          <a:xfrm>
            <a:off x="6584106" y="5733256"/>
            <a:ext cx="189449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400" b="1" dirty="0">
                <a:solidFill>
                  <a:schemeClr val="bg1"/>
                </a:solidFill>
              </a:rPr>
              <a:t>1920 Moskau</a:t>
            </a:r>
          </a:p>
        </p:txBody>
      </p:sp>
      <p:pic>
        <p:nvPicPr>
          <p:cNvPr id="2" name="Onlinemedien 1" title="Leon Theremin playing his own instrument">
            <a:hlinkClick r:id="" action="ppaction://media"/>
            <a:extLst>
              <a:ext uri="{FF2B5EF4-FFF2-40B4-BE49-F238E27FC236}">
                <a16:creationId xmlns:a16="http://schemas.microsoft.com/office/drawing/2014/main" id="{8D43C641-ABCB-4275-A01D-4362D099A626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1763688" y="1988840"/>
            <a:ext cx="5040560" cy="37804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97282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feld 1"/>
          <p:cNvSpPr txBox="1"/>
          <p:nvPr/>
        </p:nvSpPr>
        <p:spPr>
          <a:xfrm>
            <a:off x="395536" y="476672"/>
            <a:ext cx="10857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err="1"/>
              <a:t>Theremin</a:t>
            </a:r>
            <a:endParaRPr lang="de-DE" dirty="0"/>
          </a:p>
        </p:txBody>
      </p:sp>
      <p:sp>
        <p:nvSpPr>
          <p:cNvPr id="3" name="Textfeld 2"/>
          <p:cNvSpPr txBox="1"/>
          <p:nvPr/>
        </p:nvSpPr>
        <p:spPr>
          <a:xfrm>
            <a:off x="755576" y="1124744"/>
            <a:ext cx="5081135" cy="400110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txBody>
          <a:bodyPr wrap="none" rtlCol="0">
            <a:spAutoFit/>
          </a:bodyPr>
          <a:lstStyle/>
          <a:p>
            <a:r>
              <a:rPr lang="de-DE" dirty="0"/>
              <a:t>Präsentation durch  Leon Thermen 1920 in </a:t>
            </a:r>
            <a:r>
              <a:rPr lang="de-DE" sz="2000" b="1" dirty="0"/>
              <a:t>Moskau</a:t>
            </a:r>
            <a:endParaRPr lang="de-DE" b="1" dirty="0"/>
          </a:p>
        </p:txBody>
      </p:sp>
      <p:sp>
        <p:nvSpPr>
          <p:cNvPr id="4" name="Textfeld 3"/>
          <p:cNvSpPr txBox="1"/>
          <p:nvPr/>
        </p:nvSpPr>
        <p:spPr>
          <a:xfrm>
            <a:off x="1259632" y="1844824"/>
            <a:ext cx="3104953" cy="400110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txBody>
          <a:bodyPr wrap="none" rtlCol="0">
            <a:spAutoFit/>
          </a:bodyPr>
          <a:lstStyle/>
          <a:p>
            <a:r>
              <a:rPr lang="de-DE" dirty="0"/>
              <a:t>Patentierung in den </a:t>
            </a:r>
            <a:r>
              <a:rPr lang="de-DE" sz="2000" b="1" dirty="0"/>
              <a:t>USA 1928</a:t>
            </a:r>
            <a:endParaRPr lang="de-DE" b="1" dirty="0"/>
          </a:p>
        </p:txBody>
      </p:sp>
      <p:sp>
        <p:nvSpPr>
          <p:cNvPr id="5" name="Textfeld 4"/>
          <p:cNvSpPr txBox="1"/>
          <p:nvPr/>
        </p:nvSpPr>
        <p:spPr>
          <a:xfrm>
            <a:off x="1567255" y="2572804"/>
            <a:ext cx="2043508" cy="369332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txBody>
          <a:bodyPr wrap="none" rtlCol="0">
            <a:spAutoFit/>
          </a:bodyPr>
          <a:lstStyle/>
          <a:p>
            <a:r>
              <a:rPr lang="de-DE" dirty="0"/>
              <a:t>Nachbau durch RCA</a:t>
            </a:r>
          </a:p>
        </p:txBody>
      </p:sp>
      <p:sp>
        <p:nvSpPr>
          <p:cNvPr id="6" name="Textfeld 5"/>
          <p:cNvSpPr txBox="1"/>
          <p:nvPr/>
        </p:nvSpPr>
        <p:spPr>
          <a:xfrm>
            <a:off x="5796136" y="2276872"/>
            <a:ext cx="1658083" cy="369332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txBody>
          <a:bodyPr wrap="none" rtlCol="0">
            <a:spAutoFit/>
          </a:bodyPr>
          <a:lstStyle/>
          <a:p>
            <a:r>
              <a:rPr lang="de-DE" dirty="0"/>
              <a:t>Carla </a:t>
            </a:r>
            <a:r>
              <a:rPr lang="de-DE" dirty="0" err="1"/>
              <a:t>Rockmore</a:t>
            </a:r>
            <a:endParaRPr lang="de-DE" dirty="0"/>
          </a:p>
        </p:txBody>
      </p:sp>
      <p:sp>
        <p:nvSpPr>
          <p:cNvPr id="7" name="Textfeld 6"/>
          <p:cNvSpPr txBox="1"/>
          <p:nvPr/>
        </p:nvSpPr>
        <p:spPr>
          <a:xfrm>
            <a:off x="1849751" y="3365341"/>
            <a:ext cx="1759008" cy="646331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txBody>
          <a:bodyPr wrap="none" rtlCol="0">
            <a:spAutoFit/>
          </a:bodyPr>
          <a:lstStyle/>
          <a:p>
            <a:r>
              <a:rPr lang="de-DE" dirty="0"/>
              <a:t>Moog-</a:t>
            </a:r>
            <a:r>
              <a:rPr lang="de-DE" dirty="0" err="1"/>
              <a:t>Theremin</a:t>
            </a:r>
            <a:r>
              <a:rPr lang="de-DE" dirty="0"/>
              <a:t> </a:t>
            </a:r>
          </a:p>
          <a:p>
            <a:r>
              <a:rPr lang="de-DE" dirty="0"/>
              <a:t>(1954/1990)</a:t>
            </a:r>
          </a:p>
        </p:txBody>
      </p:sp>
      <p:sp>
        <p:nvSpPr>
          <p:cNvPr id="8" name="Textfeld 7"/>
          <p:cNvSpPr txBox="1"/>
          <p:nvPr/>
        </p:nvSpPr>
        <p:spPr>
          <a:xfrm>
            <a:off x="668691" y="5225573"/>
            <a:ext cx="20605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err="1"/>
              <a:t>Theremin</a:t>
            </a:r>
            <a:r>
              <a:rPr lang="de-DE" dirty="0"/>
              <a:t>-Varianten</a:t>
            </a:r>
          </a:p>
        </p:txBody>
      </p:sp>
      <p:sp>
        <p:nvSpPr>
          <p:cNvPr id="9" name="Textfeld 8"/>
          <p:cNvSpPr txBox="1"/>
          <p:nvPr/>
        </p:nvSpPr>
        <p:spPr>
          <a:xfrm>
            <a:off x="5364088" y="4365104"/>
            <a:ext cx="2295244" cy="646331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txBody>
          <a:bodyPr wrap="none" rtlCol="0">
            <a:spAutoFit/>
          </a:bodyPr>
          <a:lstStyle/>
          <a:p>
            <a:r>
              <a:rPr lang="de-DE" dirty="0"/>
              <a:t>Revival in Deutschland</a:t>
            </a:r>
          </a:p>
          <a:p>
            <a:r>
              <a:rPr lang="de-DE" dirty="0"/>
              <a:t>(Lydia </a:t>
            </a:r>
            <a:r>
              <a:rPr lang="de-DE" dirty="0" err="1"/>
              <a:t>Kavina</a:t>
            </a:r>
            <a:r>
              <a:rPr lang="de-DE" dirty="0"/>
              <a:t> 1995)</a:t>
            </a:r>
          </a:p>
        </p:txBody>
      </p:sp>
      <p:sp>
        <p:nvSpPr>
          <p:cNvPr id="10" name="Textfeld 9"/>
          <p:cNvSpPr txBox="1"/>
          <p:nvPr/>
        </p:nvSpPr>
        <p:spPr>
          <a:xfrm>
            <a:off x="5292080" y="3212976"/>
            <a:ext cx="2232247" cy="646331"/>
          </a:xfrm>
          <a:prstGeom prst="rect">
            <a:avLst/>
          </a:prstGeom>
          <a:noFill/>
          <a:ln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r>
              <a:rPr lang="de-DE" dirty="0"/>
              <a:t>1938 Thermen zurück in Sowjetrussland</a:t>
            </a:r>
          </a:p>
        </p:txBody>
      </p:sp>
      <p:sp>
        <p:nvSpPr>
          <p:cNvPr id="11" name="Textfeld 10"/>
          <p:cNvSpPr txBox="1"/>
          <p:nvPr/>
        </p:nvSpPr>
        <p:spPr>
          <a:xfrm>
            <a:off x="2137783" y="4445461"/>
            <a:ext cx="1659621" cy="369332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txBody>
          <a:bodyPr wrap="none" rtlCol="0">
            <a:spAutoFit/>
          </a:bodyPr>
          <a:lstStyle/>
          <a:p>
            <a:r>
              <a:rPr lang="de-DE" dirty="0" err="1"/>
              <a:t>Theremini</a:t>
            </a:r>
            <a:r>
              <a:rPr lang="de-DE" dirty="0"/>
              <a:t> 2014</a:t>
            </a:r>
          </a:p>
        </p:txBody>
      </p:sp>
      <p:cxnSp>
        <p:nvCxnSpPr>
          <p:cNvPr id="14" name="Gerade Verbindung mit Pfeil 13"/>
          <p:cNvCxnSpPr/>
          <p:nvPr/>
        </p:nvCxnSpPr>
        <p:spPr>
          <a:xfrm>
            <a:off x="2483768" y="1484784"/>
            <a:ext cx="0" cy="36004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Gerade Verbindung mit Pfeil 15"/>
          <p:cNvCxnSpPr>
            <a:cxnSpLocks/>
          </p:cNvCxnSpPr>
          <p:nvPr/>
        </p:nvCxnSpPr>
        <p:spPr>
          <a:xfrm flipH="1">
            <a:off x="1345695" y="4013413"/>
            <a:ext cx="792088" cy="1152128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Gerade Verbindung mit Pfeil 16"/>
          <p:cNvCxnSpPr>
            <a:cxnSpLocks/>
          </p:cNvCxnSpPr>
          <p:nvPr/>
        </p:nvCxnSpPr>
        <p:spPr>
          <a:xfrm>
            <a:off x="2353807" y="4013413"/>
            <a:ext cx="0" cy="401122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Gerade Verbindung mit Pfeil 17"/>
          <p:cNvCxnSpPr/>
          <p:nvPr/>
        </p:nvCxnSpPr>
        <p:spPr>
          <a:xfrm>
            <a:off x="2483768" y="2204864"/>
            <a:ext cx="0" cy="36004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Gerade Verbindung mit Pfeil 18"/>
          <p:cNvCxnSpPr>
            <a:cxnSpLocks/>
          </p:cNvCxnSpPr>
          <p:nvPr/>
        </p:nvCxnSpPr>
        <p:spPr>
          <a:xfrm>
            <a:off x="2458252" y="2960948"/>
            <a:ext cx="0" cy="36004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Gerade Verbindung mit Pfeil 20"/>
          <p:cNvCxnSpPr>
            <a:cxnSpLocks/>
          </p:cNvCxnSpPr>
          <p:nvPr/>
        </p:nvCxnSpPr>
        <p:spPr>
          <a:xfrm>
            <a:off x="4499992" y="2152891"/>
            <a:ext cx="1152128" cy="340005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Gerade Verbindung mit Pfeil 21"/>
          <p:cNvCxnSpPr/>
          <p:nvPr/>
        </p:nvCxnSpPr>
        <p:spPr>
          <a:xfrm>
            <a:off x="6444208" y="2780928"/>
            <a:ext cx="0" cy="36004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Gerade Verbindung mit Pfeil 23"/>
          <p:cNvCxnSpPr/>
          <p:nvPr/>
        </p:nvCxnSpPr>
        <p:spPr>
          <a:xfrm>
            <a:off x="6530442" y="3954906"/>
            <a:ext cx="0" cy="36004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804563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Grafik 9">
            <a:extLst>
              <a:ext uri="{FF2B5EF4-FFF2-40B4-BE49-F238E27FC236}">
                <a16:creationId xmlns:a16="http://schemas.microsoft.com/office/drawing/2014/main" id="{13B92F00-5E63-445B-B453-2543C456360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0249" y="-27973"/>
            <a:ext cx="7143750" cy="4010025"/>
          </a:xfrm>
          <a:prstGeom prst="rect">
            <a:avLst/>
          </a:prstGeom>
        </p:spPr>
      </p:pic>
      <p:pic>
        <p:nvPicPr>
          <p:cNvPr id="11" name="Grafik 10">
            <a:extLst>
              <a:ext uri="{FF2B5EF4-FFF2-40B4-BE49-F238E27FC236}">
                <a16:creationId xmlns:a16="http://schemas.microsoft.com/office/drawing/2014/main" id="{0F3165B6-ECC4-473F-8831-5DDF537E151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907931">
            <a:off x="411515" y="389955"/>
            <a:ext cx="3292739" cy="5534015"/>
          </a:xfrm>
          <a:prstGeom prst="rect">
            <a:avLst/>
          </a:prstGeom>
        </p:spPr>
      </p:pic>
      <p:pic>
        <p:nvPicPr>
          <p:cNvPr id="13" name="Grafik 12">
            <a:extLst>
              <a:ext uri="{FF2B5EF4-FFF2-40B4-BE49-F238E27FC236}">
                <a16:creationId xmlns:a16="http://schemas.microsoft.com/office/drawing/2014/main" id="{8D1F10D2-92D1-49AF-8C55-635857AB3DD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7090" y="3429000"/>
            <a:ext cx="4566909" cy="3429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695369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>
            <a:extLst>
              <a:ext uri="{FF2B5EF4-FFF2-40B4-BE49-F238E27FC236}">
                <a16:creationId xmlns:a16="http://schemas.microsoft.com/office/drawing/2014/main" id="{07A9286F-8B2F-4745-B82D-8F99633CD98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361" t="-50" r="19833" b="-1209"/>
          <a:stretch/>
        </p:blipFill>
        <p:spPr>
          <a:xfrm>
            <a:off x="395536" y="1988840"/>
            <a:ext cx="3960440" cy="4052013"/>
          </a:xfrm>
          <a:prstGeom prst="rect">
            <a:avLst/>
          </a:prstGeom>
        </p:spPr>
      </p:pic>
      <p:sp>
        <p:nvSpPr>
          <p:cNvPr id="3" name="Textfeld 2">
            <a:extLst>
              <a:ext uri="{FF2B5EF4-FFF2-40B4-BE49-F238E27FC236}">
                <a16:creationId xmlns:a16="http://schemas.microsoft.com/office/drawing/2014/main" id="{16502BF8-D46E-4692-B78A-1F8ED139260D}"/>
              </a:ext>
            </a:extLst>
          </p:cNvPr>
          <p:cNvSpPr txBox="1"/>
          <p:nvPr/>
        </p:nvSpPr>
        <p:spPr>
          <a:xfrm>
            <a:off x="401291" y="1075312"/>
            <a:ext cx="265822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3600" dirty="0"/>
              <a:t>Robert Moog</a:t>
            </a:r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id="{89D14D9B-C868-44B7-AE87-BE20854F47C9}"/>
              </a:ext>
            </a:extLst>
          </p:cNvPr>
          <p:cNvSpPr txBox="1"/>
          <p:nvPr/>
        </p:nvSpPr>
        <p:spPr>
          <a:xfrm>
            <a:off x="1220981" y="6237312"/>
            <a:ext cx="18659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/>
              <a:t>am RCA Theremin</a:t>
            </a:r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FF39D657-DBB7-4325-8CE6-443A89C158B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67946" y="260648"/>
            <a:ext cx="4277622" cy="5136357"/>
          </a:xfrm>
          <a:prstGeom prst="rect">
            <a:avLst/>
          </a:prstGeom>
        </p:spPr>
      </p:pic>
      <p:sp>
        <p:nvSpPr>
          <p:cNvPr id="7" name="Textfeld 6">
            <a:extLst>
              <a:ext uri="{FF2B5EF4-FFF2-40B4-BE49-F238E27FC236}">
                <a16:creationId xmlns:a16="http://schemas.microsoft.com/office/drawing/2014/main" id="{74C2998D-416F-4CC6-9B78-2A1F7AB69AF4}"/>
              </a:ext>
            </a:extLst>
          </p:cNvPr>
          <p:cNvSpPr txBox="1"/>
          <p:nvPr/>
        </p:nvSpPr>
        <p:spPr>
          <a:xfrm>
            <a:off x="5220072" y="5717687"/>
            <a:ext cx="312983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3600" dirty="0"/>
              <a:t>Carla </a:t>
            </a:r>
            <a:r>
              <a:rPr lang="de-DE" sz="3600" dirty="0" err="1"/>
              <a:t>Rockmore</a:t>
            </a:r>
            <a:endParaRPr lang="de-DE" sz="3600" dirty="0"/>
          </a:p>
        </p:txBody>
      </p:sp>
    </p:spTree>
    <p:extLst>
      <p:ext uri="{BB962C8B-B14F-4D97-AF65-F5344CB8AC3E}">
        <p14:creationId xmlns:p14="http://schemas.microsoft.com/office/powerpoint/2010/main" val="383991714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Grafik 8">
            <a:extLst>
              <a:ext uri="{FF2B5EF4-FFF2-40B4-BE49-F238E27FC236}">
                <a16:creationId xmlns:a16="http://schemas.microsoft.com/office/drawing/2014/main" id="{E4DE9BFE-1D8B-4D6A-A97C-DFAD9A55E36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2852936"/>
            <a:ext cx="6516216" cy="3770389"/>
          </a:xfrm>
          <a:prstGeom prst="rect">
            <a:avLst/>
          </a:prstGeom>
        </p:spPr>
      </p:pic>
      <p:pic>
        <p:nvPicPr>
          <p:cNvPr id="11" name="Grafik 10">
            <a:extLst>
              <a:ext uri="{FF2B5EF4-FFF2-40B4-BE49-F238E27FC236}">
                <a16:creationId xmlns:a16="http://schemas.microsoft.com/office/drawing/2014/main" id="{131D2537-DDCF-4B0F-8A95-18F6EABA70F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1840" y="332656"/>
            <a:ext cx="5918200" cy="2781300"/>
          </a:xfrm>
          <a:prstGeom prst="rect">
            <a:avLst/>
          </a:prstGeom>
        </p:spPr>
      </p:pic>
      <p:sp>
        <p:nvSpPr>
          <p:cNvPr id="12" name="Textfeld 11">
            <a:extLst>
              <a:ext uri="{FF2B5EF4-FFF2-40B4-BE49-F238E27FC236}">
                <a16:creationId xmlns:a16="http://schemas.microsoft.com/office/drawing/2014/main" id="{A59C1546-3F35-4181-9F71-62C1A6690CEE}"/>
              </a:ext>
            </a:extLst>
          </p:cNvPr>
          <p:cNvSpPr txBox="1"/>
          <p:nvPr/>
        </p:nvSpPr>
        <p:spPr>
          <a:xfrm>
            <a:off x="539552" y="1844824"/>
            <a:ext cx="385618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err="1"/>
              <a:t>Moog‘s</a:t>
            </a:r>
            <a:r>
              <a:rPr lang="de-DE" dirty="0"/>
              <a:t> „</a:t>
            </a:r>
            <a:r>
              <a:rPr lang="de-DE" dirty="0" err="1"/>
              <a:t>Etherwave</a:t>
            </a:r>
            <a:r>
              <a:rPr lang="de-DE" dirty="0"/>
              <a:t>“ aktuelles Modell</a:t>
            </a:r>
          </a:p>
          <a:p>
            <a:r>
              <a:rPr lang="de-DE" dirty="0"/>
              <a:t>Mit Bausatz (Transistor-Technik)</a:t>
            </a:r>
          </a:p>
        </p:txBody>
      </p:sp>
      <p:sp>
        <p:nvSpPr>
          <p:cNvPr id="7" name="Textfeld 6">
            <a:extLst>
              <a:ext uri="{FF2B5EF4-FFF2-40B4-BE49-F238E27FC236}">
                <a16:creationId xmlns:a16="http://schemas.microsoft.com/office/drawing/2014/main" id="{2A68AC7B-B3FA-4544-886F-EDE43F2A55E8}"/>
              </a:ext>
            </a:extLst>
          </p:cNvPr>
          <p:cNvSpPr txBox="1"/>
          <p:nvPr/>
        </p:nvSpPr>
        <p:spPr>
          <a:xfrm>
            <a:off x="395536" y="476672"/>
            <a:ext cx="33123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Theremin: bei Moog seit </a:t>
            </a:r>
            <a:r>
              <a:rPr lang="de-DE" sz="2400" b="1" dirty="0"/>
              <a:t>1960</a:t>
            </a:r>
            <a:r>
              <a:rPr lang="de-DE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407699392"/>
      </p:ext>
    </p:extLst>
  </p:cSld>
  <p:clrMapOvr>
    <a:masterClrMapping/>
  </p:clrMapOvr>
</p:sld>
</file>

<file path=ppt/theme/theme1.xml><?xml version="1.0" encoding="utf-8"?>
<a:theme xmlns:a="http://schemas.openxmlformats.org/drawingml/2006/main" name="Larissa-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646</Words>
  <Application>Microsoft Office PowerPoint</Application>
  <PresentationFormat>Bildschirmpräsentation (4:3)</PresentationFormat>
  <Paragraphs>143</Paragraphs>
  <Slides>32</Slides>
  <Notes>0</Notes>
  <HiddenSlides>0</HiddenSlides>
  <MMClips>7</MMClips>
  <ScaleCrop>false</ScaleCrop>
  <HeadingPairs>
    <vt:vector size="8" baseType="variant">
      <vt:variant>
        <vt:lpstr>Verwendete Schriftarten</vt:lpstr>
      </vt:variant>
      <vt:variant>
        <vt:i4>2</vt:i4>
      </vt:variant>
      <vt:variant>
        <vt:lpstr>Design</vt:lpstr>
      </vt:variant>
      <vt:variant>
        <vt:i4>1</vt:i4>
      </vt:variant>
      <vt:variant>
        <vt:lpstr>Eingebettete OLE-Server</vt:lpstr>
      </vt:variant>
      <vt:variant>
        <vt:i4>0</vt:i4>
      </vt:variant>
      <vt:variant>
        <vt:lpstr>Folientitel</vt:lpstr>
      </vt:variant>
      <vt:variant>
        <vt:i4>32</vt:i4>
      </vt:variant>
    </vt:vector>
  </HeadingPairs>
  <TitlesOfParts>
    <vt:vector size="35" baseType="lpstr">
      <vt:lpstr>Arial</vt:lpstr>
      <vt:lpstr>Calibri</vt:lpstr>
      <vt:lpstr>Larissa-Design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Folie 1</dc:title>
  <dc:creator>Wolfgang Martin Stroh</dc:creator>
  <cp:lastModifiedBy>Wolfgang Martin Stroh</cp:lastModifiedBy>
  <cp:revision>66</cp:revision>
  <dcterms:created xsi:type="dcterms:W3CDTF">2020-04-10T07:07:08Z</dcterms:created>
  <dcterms:modified xsi:type="dcterms:W3CDTF">2022-01-12T12:19:05Z</dcterms:modified>
</cp:coreProperties>
</file>