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311" r:id="rId4"/>
    <p:sldId id="299" r:id="rId5"/>
    <p:sldId id="301" r:id="rId6"/>
    <p:sldId id="302" r:id="rId7"/>
    <p:sldId id="280" r:id="rId8"/>
    <p:sldId id="257" r:id="rId9"/>
    <p:sldId id="263" r:id="rId10"/>
    <p:sldId id="264" r:id="rId11"/>
    <p:sldId id="312" r:id="rId12"/>
    <p:sldId id="262" r:id="rId13"/>
    <p:sldId id="279" r:id="rId14"/>
    <p:sldId id="277" r:id="rId15"/>
    <p:sldId id="304" r:id="rId16"/>
    <p:sldId id="305" r:id="rId17"/>
    <p:sldId id="308" r:id="rId18"/>
    <p:sldId id="307" r:id="rId19"/>
    <p:sldId id="316" r:id="rId20"/>
    <p:sldId id="317" r:id="rId21"/>
    <p:sldId id="320" r:id="rId22"/>
    <p:sldId id="303" r:id="rId23"/>
    <p:sldId id="313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LRFLu_ZnM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ILRFLu_ZnM?feature=oembed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sik-for.uni-oldenburg.de/elektronischemusik/07Moog/Typische-Analog-Effekte.mp3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uol.de/s/DRGXqRZjgrzrA9w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Be2ltbZsrQ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Be2ltbZsrQ?feature=oembed" TargetMode="Externa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ueE-x94sk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ueE-x94skU?feature=oembed" TargetMode="Externa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PLF0v-cRX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PLF0v-cRXg?feature=oembed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musik-for.uni-oldenburg.de/elektronischemusik/dx7/index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7Moog\The%20RCA%20Electronic%20Music%20Synthesizer%20-%20The%20Well-Tempered%20Clavier-%20Fugue%20No.%202%20(1955).mp3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3857CD3-74E8-4BA3-A188-107D06F49BAD}"/>
              </a:ext>
            </a:extLst>
          </p:cNvPr>
          <p:cNvSpPr txBox="1"/>
          <p:nvPr/>
        </p:nvSpPr>
        <p:spPr>
          <a:xfrm>
            <a:off x="683568" y="1052736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101 Jahre Elektronische Musik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1835696" y="2912165"/>
            <a:ext cx="5688632" cy="206210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Synthesizer</a:t>
            </a:r>
          </a:p>
          <a:p>
            <a:pPr algn="ctr"/>
            <a:endParaRPr lang="de-DE" sz="3200" dirty="0"/>
          </a:p>
          <a:p>
            <a:pPr algn="ctr"/>
            <a:r>
              <a:rPr lang="de-DE" sz="3200" dirty="0"/>
              <a:t> 1. Moog und die Analogen</a:t>
            </a:r>
          </a:p>
          <a:p>
            <a:pPr algn="ctr"/>
            <a:r>
              <a:rPr lang="de-DE" sz="3200" dirty="0"/>
              <a:t>2. Yamaha und die Digitalen</a:t>
            </a:r>
          </a:p>
        </p:txBody>
      </p:sp>
    </p:spTree>
    <p:extLst>
      <p:ext uri="{BB962C8B-B14F-4D97-AF65-F5344CB8AC3E}">
        <p14:creationId xmlns:p14="http://schemas.microsoft.com/office/powerpoint/2010/main" val="114194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692696"/>
            <a:ext cx="56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Analoger, modularer, </a:t>
            </a:r>
            <a:r>
              <a:rPr lang="de-DE" b="1" dirty="0">
                <a:solidFill>
                  <a:srgbClr val="FF0000"/>
                </a:solidFill>
              </a:rPr>
              <a:t>spannungsgesteuerte</a:t>
            </a:r>
            <a:r>
              <a:rPr lang="de-DE" b="1" dirty="0"/>
              <a:t>r Synthesizer</a:t>
            </a:r>
          </a:p>
          <a:p>
            <a:r>
              <a:rPr lang="de-DE" b="1" dirty="0"/>
              <a:t>(Prinzip „Moog“)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148478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</a:t>
            </a:r>
            <a:r>
              <a:rPr lang="de-DE" b="1" dirty="0"/>
              <a:t>spannungsgesteuert</a:t>
            </a:r>
            <a:r>
              <a:rPr lang="de-DE" dirty="0"/>
              <a:t>“ betrifft die Bedienung der Moduln, d.h. die Art und Weise, wie die Modul-Parameter verändert werden können.</a:t>
            </a:r>
          </a:p>
          <a:p>
            <a:r>
              <a:rPr lang="de-DE" dirty="0"/>
              <a:t>Die Parameter aller Moduln sind sowohl „von Hand“ (mittels Regler) als auch durch elektrische Spannungen steuerbar. Steuerspannungen produzieren folgende Moduln:</a:t>
            </a:r>
          </a:p>
          <a:p>
            <a:endParaRPr lang="de-DE" dirty="0"/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Niederfrequente Oszillatoren (MOD): für Vibrato, Tremolo etc.,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Keyboard (KBD): für die Frequenz eines OSZ (Tonhöhe) oder FIL (Klangfarbe),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Hüllkurvengenerator (ENV): für Klangfarbe, Amplitude etc.,</a:t>
            </a:r>
          </a:p>
          <a:p>
            <a:pPr marL="180975" indent="-180975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508104" y="479715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AMP</a:t>
            </a:r>
          </a:p>
        </p:txBody>
      </p:sp>
      <p:sp>
        <p:nvSpPr>
          <p:cNvPr id="5" name="Rechteck 4"/>
          <p:cNvSpPr/>
          <p:nvPr/>
        </p:nvSpPr>
        <p:spPr>
          <a:xfrm>
            <a:off x="3563888" y="479715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FIL</a:t>
            </a:r>
          </a:p>
        </p:txBody>
      </p:sp>
      <p:sp>
        <p:nvSpPr>
          <p:cNvPr id="6" name="Rechteck 5"/>
          <p:cNvSpPr/>
          <p:nvPr/>
        </p:nvSpPr>
        <p:spPr>
          <a:xfrm>
            <a:off x="1547664" y="4797152"/>
            <a:ext cx="864096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OSZ</a:t>
            </a:r>
          </a:p>
        </p:txBody>
      </p:sp>
      <p:sp>
        <p:nvSpPr>
          <p:cNvPr id="7" name="Rechteck 6"/>
          <p:cNvSpPr/>
          <p:nvPr/>
        </p:nvSpPr>
        <p:spPr>
          <a:xfrm>
            <a:off x="1547664" y="6093296"/>
            <a:ext cx="86409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KBD</a:t>
            </a:r>
          </a:p>
        </p:txBody>
      </p:sp>
      <p:sp>
        <p:nvSpPr>
          <p:cNvPr id="8" name="Rechteck 7"/>
          <p:cNvSpPr/>
          <p:nvPr/>
        </p:nvSpPr>
        <p:spPr>
          <a:xfrm>
            <a:off x="3563888" y="6093296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ENV1</a:t>
            </a:r>
          </a:p>
        </p:txBody>
      </p:sp>
      <p:sp>
        <p:nvSpPr>
          <p:cNvPr id="9" name="Rechteck 8"/>
          <p:cNvSpPr/>
          <p:nvPr/>
        </p:nvSpPr>
        <p:spPr>
          <a:xfrm>
            <a:off x="5580112" y="6165304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ENV2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483768" y="5013176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499992" y="5013176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1979712" y="5301208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3995936" y="5301208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6012160" y="5373216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2555776" y="6309320"/>
            <a:ext cx="93610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4572000" y="6309320"/>
            <a:ext cx="93610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1187624" y="4581128"/>
            <a:ext cx="56886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6588224" y="5013176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09AFA62-E2B3-4165-9D52-E24F15AB1AC5}"/>
              </a:ext>
            </a:extLst>
          </p:cNvPr>
          <p:cNvSpPr txBox="1"/>
          <p:nvPr/>
        </p:nvSpPr>
        <p:spPr>
          <a:xfrm>
            <a:off x="611560" y="5661248"/>
            <a:ext cx="712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Siehe auch das Video zur App „</a:t>
            </a:r>
            <a:r>
              <a:rPr lang="de-DE" sz="1800" dirty="0" err="1"/>
              <a:t>ModSynth</a:t>
            </a:r>
            <a:r>
              <a:rPr lang="de-DE" sz="1800" dirty="0"/>
              <a:t>“: </a:t>
            </a:r>
            <a:r>
              <a:rPr lang="de-DE" sz="1800" b="1" dirty="0">
                <a:hlinkClick r:id="rId3"/>
              </a:rPr>
              <a:t>https://www.youtube.com/watch?v=wILRFLu_ZnM</a:t>
            </a:r>
            <a:endParaRPr lang="de-DE" sz="1800" b="1" dirty="0"/>
          </a:p>
        </p:txBody>
      </p:sp>
      <p:pic>
        <p:nvPicPr>
          <p:cNvPr id="2" name="Onlinemedien 1" title="Analog-Synthesizer - Demo">
            <a:hlinkClick r:id="" action="ppaction://media"/>
            <a:extLst>
              <a:ext uri="{FF2B5EF4-FFF2-40B4-BE49-F238E27FC236}">
                <a16:creationId xmlns:a16="http://schemas.microsoft.com/office/drawing/2014/main" id="{4DCD0880-CFF2-48CC-A9D2-D2DBA31C26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9632" y="764704"/>
            <a:ext cx="6312701" cy="473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692150"/>
            <a:ext cx="832961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1403648" y="6021288"/>
            <a:ext cx="40434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Das bekannteste aktuelle </a:t>
            </a:r>
            <a:r>
              <a:rPr lang="de-DE" dirty="0" err="1"/>
              <a:t>Modularsystem</a:t>
            </a:r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692150"/>
            <a:ext cx="832961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403648" y="6021288"/>
            <a:ext cx="40434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Das bekannteste aktuelle </a:t>
            </a:r>
            <a:r>
              <a:rPr lang="de-DE" dirty="0" err="1"/>
              <a:t>Modularsystem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228184" y="2132856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AMP</a:t>
            </a:r>
          </a:p>
        </p:txBody>
      </p:sp>
      <p:sp>
        <p:nvSpPr>
          <p:cNvPr id="6" name="Rechteck 5"/>
          <p:cNvSpPr/>
          <p:nvPr/>
        </p:nvSpPr>
        <p:spPr>
          <a:xfrm>
            <a:off x="4644008" y="1988840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FIL</a:t>
            </a:r>
          </a:p>
        </p:txBody>
      </p:sp>
      <p:sp>
        <p:nvSpPr>
          <p:cNvPr id="7" name="Rechteck 6"/>
          <p:cNvSpPr/>
          <p:nvPr/>
        </p:nvSpPr>
        <p:spPr>
          <a:xfrm>
            <a:off x="1475656" y="1844824"/>
            <a:ext cx="864096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OSZ</a:t>
            </a:r>
          </a:p>
        </p:txBody>
      </p:sp>
      <p:sp>
        <p:nvSpPr>
          <p:cNvPr id="8" name="Rechteck 7"/>
          <p:cNvSpPr/>
          <p:nvPr/>
        </p:nvSpPr>
        <p:spPr>
          <a:xfrm>
            <a:off x="971600" y="3429000"/>
            <a:ext cx="86409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KBD</a:t>
            </a:r>
          </a:p>
        </p:txBody>
      </p:sp>
      <p:sp>
        <p:nvSpPr>
          <p:cNvPr id="9" name="Rechteck 8"/>
          <p:cNvSpPr/>
          <p:nvPr/>
        </p:nvSpPr>
        <p:spPr>
          <a:xfrm>
            <a:off x="5508104" y="4149080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ENV1</a:t>
            </a:r>
          </a:p>
        </p:txBody>
      </p:sp>
      <p:sp>
        <p:nvSpPr>
          <p:cNvPr id="10" name="Rechteck 9"/>
          <p:cNvSpPr/>
          <p:nvPr/>
        </p:nvSpPr>
        <p:spPr>
          <a:xfrm>
            <a:off x="6660232" y="5013176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ENV2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627784" y="2060848"/>
            <a:ext cx="1800200" cy="1440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5652120" y="2276872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1403648" y="2852936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5076056" y="2492896"/>
            <a:ext cx="792088" cy="165618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6516216" y="2780928"/>
            <a:ext cx="504056" cy="208823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1835696" y="4005064"/>
            <a:ext cx="3528392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5796136" y="4653136"/>
            <a:ext cx="720080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7164288" y="2348880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1259632" y="5301208"/>
            <a:ext cx="86409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MIDI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1691680" y="4725144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35803" y="1340768"/>
            <a:ext cx="6872394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Liste von typischen Effekten von Analog-Synthesizern:</a:t>
            </a:r>
          </a:p>
          <a:p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VCF-Resonanz (ohne VCO) wird moduliert (LFO)</a:t>
            </a:r>
          </a:p>
          <a:p>
            <a:pPr marL="342900" indent="-342900">
              <a:buAutoNum type="arabicPeriod"/>
            </a:pPr>
            <a:r>
              <a:rPr lang="de-DE" dirty="0"/>
              <a:t>Dasselbe mit VCO</a:t>
            </a:r>
          </a:p>
          <a:p>
            <a:pPr marL="342900" indent="-342900">
              <a:buAutoNum type="arabicPeriod"/>
            </a:pPr>
            <a:r>
              <a:rPr lang="de-DE" dirty="0" err="1"/>
              <a:t>Wah</a:t>
            </a:r>
            <a:r>
              <a:rPr lang="de-DE" dirty="0"/>
              <a:t> (</a:t>
            </a:r>
            <a:r>
              <a:rPr lang="de-DE" dirty="0" err="1"/>
              <a:t>attack</a:t>
            </a:r>
            <a:r>
              <a:rPr lang="de-DE" dirty="0"/>
              <a:t> auf LFO)</a:t>
            </a:r>
          </a:p>
          <a:p>
            <a:pPr marL="342900" indent="-342900">
              <a:buAutoNum type="arabicPeriod"/>
            </a:pPr>
            <a:r>
              <a:rPr lang="de-DE" dirty="0"/>
              <a:t>Release mit „</a:t>
            </a:r>
            <a:r>
              <a:rPr lang="de-DE" dirty="0" err="1"/>
              <a:t>Wah</a:t>
            </a:r>
            <a:r>
              <a:rPr lang="de-DE" dirty="0"/>
              <a:t>“ – zusätzlich ein „Obertondurchlauf“</a:t>
            </a:r>
          </a:p>
          <a:p>
            <a:pPr marL="342900" indent="-342900">
              <a:buAutoNum type="arabicPeriod"/>
            </a:pPr>
            <a:r>
              <a:rPr lang="de-DE" dirty="0"/>
              <a:t>ENV kurz, LPF übersteuert</a:t>
            </a:r>
          </a:p>
          <a:p>
            <a:pPr marL="342900" indent="-342900">
              <a:buAutoNum type="arabicPeriod"/>
            </a:pPr>
            <a:r>
              <a:rPr lang="de-DE" dirty="0"/>
              <a:t>Kurz, LPF übersteuert</a:t>
            </a:r>
          </a:p>
          <a:p>
            <a:pPr marL="342900" indent="-342900">
              <a:buAutoNum type="arabicPeriod"/>
            </a:pPr>
            <a:r>
              <a:rPr lang="de-DE" dirty="0"/>
              <a:t>Ebenso</a:t>
            </a:r>
          </a:p>
          <a:p>
            <a:pPr marL="342900" indent="-342900">
              <a:buAutoNum type="arabicPeriod"/>
            </a:pPr>
            <a:r>
              <a:rPr lang="de-DE" dirty="0"/>
              <a:t>Dasselbe mit Rauschen statt Schwingung</a:t>
            </a:r>
          </a:p>
          <a:p>
            <a:pPr marL="342900" indent="-342900">
              <a:buAutoNum type="arabicPeriod"/>
            </a:pPr>
            <a:r>
              <a:rPr lang="de-DE" dirty="0"/>
              <a:t>Wie 4. mit Rauschen</a:t>
            </a:r>
          </a:p>
          <a:p>
            <a:pPr marL="342900" indent="-342900">
              <a:buAutoNum type="arabicPeriod"/>
            </a:pPr>
            <a:r>
              <a:rPr lang="de-DE" dirty="0"/>
              <a:t>Moduliertes Rauschen</a:t>
            </a:r>
          </a:p>
          <a:p>
            <a:pPr marL="342900" indent="-342900">
              <a:buAutoNum type="arabicPeriod"/>
            </a:pPr>
            <a:r>
              <a:rPr lang="de-DE" dirty="0"/>
              <a:t>Kurzes Rausch, kleine Modulation</a:t>
            </a:r>
          </a:p>
          <a:p>
            <a:pPr marL="342900" indent="-342900">
              <a:buAutoNum type="arabicPeriod"/>
            </a:pPr>
            <a:endParaRPr lang="de-DE" dirty="0"/>
          </a:p>
          <a:p>
            <a:r>
              <a:rPr lang="de-DE" dirty="0">
                <a:hlinkClick r:id="rId2"/>
              </a:rPr>
              <a:t>https://www.musik-for.uni-oldenburg.de/elektronischemusik/</a:t>
            </a:r>
          </a:p>
          <a:p>
            <a:r>
              <a:rPr lang="de-DE" dirty="0">
                <a:hlinkClick r:id="rId2"/>
              </a:rPr>
              <a:t>07Moog/Typische-Analog-Effekte.mp3</a:t>
            </a:r>
            <a:r>
              <a:rPr lang="de-DE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st: EMS Rehberg Synthi AVS, Software-Synthesizer - AMAZONA.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5423">
            <a:off x="2482365" y="2512661"/>
            <a:ext cx="6266115" cy="3939927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1043608" y="980728"/>
            <a:ext cx="65519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1970-72 kommt das einzige echte Konkurrenzsystem auf den Markt:</a:t>
            </a:r>
          </a:p>
          <a:p>
            <a:endParaRPr lang="de-DE" dirty="0"/>
          </a:p>
          <a:p>
            <a:r>
              <a:rPr lang="de-DE" dirty="0"/>
              <a:t>EMS (Electronic Music Studio) London mit</a:t>
            </a:r>
          </a:p>
          <a:p>
            <a:endParaRPr lang="de-DE" dirty="0"/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VC3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Synthi A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Synthi 100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org MS-20/MS-10 | KEYBO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26259"/>
            <a:ext cx="8313440" cy="5601831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8E3A13D-7239-49CF-9182-38FC825664E2}"/>
              </a:ext>
            </a:extLst>
          </p:cNvPr>
          <p:cNvSpPr txBox="1"/>
          <p:nvPr/>
        </p:nvSpPr>
        <p:spPr>
          <a:xfrm>
            <a:off x="971600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1978 die </a:t>
            </a:r>
            <a:r>
              <a:rPr lang="de-DE" b="1" dirty="0" err="1"/>
              <a:t>Korg</a:t>
            </a:r>
            <a:r>
              <a:rPr lang="de-DE" b="1" dirty="0"/>
              <a:t>-MS-Serie</a:t>
            </a:r>
            <a:r>
              <a:rPr lang="de-DE" dirty="0"/>
              <a:t>: </a:t>
            </a:r>
            <a:r>
              <a:rPr lang="de-DE" dirty="0" err="1"/>
              <a:t>Popuarisierung</a:t>
            </a:r>
            <a:r>
              <a:rPr lang="de-DE" dirty="0"/>
              <a:t>!</a:t>
            </a:r>
          </a:p>
          <a:p>
            <a:r>
              <a:rPr lang="de-DE" dirty="0"/>
              <a:t>Die vorfigurierte Verkabelung kann „modular“ modifiziert.  Preis &lt; 1000 DM.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196752"/>
            <a:ext cx="79928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7 Musiktitel, </a:t>
            </a:r>
          </a:p>
          <a:p>
            <a:endParaRPr lang="de-DE" dirty="0"/>
          </a:p>
          <a:p>
            <a:r>
              <a:rPr lang="de-DE" dirty="0"/>
              <a:t>in denen der Moog-Modular in den Jahren 1969-1975 in unterschiedlichen Zusammenhängen, in verschiedenen Genres und auf unterschiedliche Weise verwendet wird:</a:t>
            </a:r>
          </a:p>
          <a:p>
            <a:endParaRPr lang="de-DE" dirty="0"/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George Harrison: </a:t>
            </a:r>
            <a:r>
              <a:rPr lang="de-DE" dirty="0" err="1"/>
              <a:t>No</a:t>
            </a:r>
            <a:r>
              <a:rPr lang="de-DE" dirty="0"/>
              <a:t> Time </a:t>
            </a:r>
            <a:r>
              <a:rPr lang="de-DE" dirty="0" err="1"/>
              <a:t>Or</a:t>
            </a:r>
            <a:r>
              <a:rPr lang="de-DE" dirty="0"/>
              <a:t> Space (LP Electronic Sound) 1969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The Beatles: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comes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Sun (aus der Abbey-Road-Produktion) 1969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Walter Carlos: Präludium und Fuge c-</a:t>
            </a:r>
            <a:r>
              <a:rPr lang="de-DE" dirty="0" err="1"/>
              <a:t>moll</a:t>
            </a:r>
            <a:r>
              <a:rPr lang="de-DE" dirty="0"/>
              <a:t> (aus Switched On Bach) 1968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 err="1"/>
              <a:t>Emmerson</a:t>
            </a:r>
            <a:r>
              <a:rPr lang="de-DE" dirty="0"/>
              <a:t> Lake &amp; Palmer: Pictures </a:t>
            </a:r>
            <a:r>
              <a:rPr lang="de-DE" dirty="0" err="1"/>
              <a:t>at</a:t>
            </a:r>
            <a:r>
              <a:rPr lang="de-DE" dirty="0"/>
              <a:t> an Exhibition (live Zürich) 1970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Wolfgang Dauner: Et </a:t>
            </a:r>
            <a:r>
              <a:rPr lang="de-DE" dirty="0" err="1"/>
              <a:t>Cetera</a:t>
            </a:r>
            <a:r>
              <a:rPr lang="de-DE" dirty="0"/>
              <a:t> (benutzt den Synthi A) 1970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 err="1"/>
              <a:t>Tangerine</a:t>
            </a:r>
            <a:r>
              <a:rPr lang="de-DE" dirty="0"/>
              <a:t> </a:t>
            </a:r>
            <a:r>
              <a:rPr lang="de-DE" dirty="0" err="1"/>
              <a:t>Dream</a:t>
            </a:r>
            <a:r>
              <a:rPr lang="de-DE" dirty="0"/>
              <a:t>: Phaedra (Studio) 1974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Isao </a:t>
            </a:r>
            <a:r>
              <a:rPr lang="de-DE" dirty="0" err="1"/>
              <a:t>Tomita</a:t>
            </a:r>
            <a:r>
              <a:rPr lang="de-DE" dirty="0"/>
              <a:t>: Pictures at an Exhibition (Studio) 1975</a:t>
            </a:r>
          </a:p>
          <a:p>
            <a:endParaRPr lang="de-DE" dirty="0"/>
          </a:p>
          <a:p>
            <a:r>
              <a:rPr lang="de-DE" dirty="0"/>
              <a:t>Alle Beispiele auf </a:t>
            </a:r>
            <a:r>
              <a:rPr lang="de-DE" dirty="0">
                <a:hlinkClick r:id="rId2"/>
              </a:rPr>
              <a:t>https://cloud.uol.de/s/DRGXqRZjgrzrA9w</a:t>
            </a:r>
            <a:r>
              <a:rPr lang="de-DE" dirty="0"/>
              <a:t> 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1EE8F43-5C68-4FEB-BBD4-4C34C2CDAFAA}"/>
              </a:ext>
            </a:extLst>
          </p:cNvPr>
          <p:cNvSpPr txBox="1"/>
          <p:nvPr/>
        </p:nvSpPr>
        <p:spPr>
          <a:xfrm>
            <a:off x="1403648" y="404664"/>
            <a:ext cx="5688632" cy="58477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2. Yamaha und die Digitalen</a:t>
            </a:r>
            <a:endParaRPr lang="de-DE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C41078-958B-4D43-B66F-C579ECCAB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5245337" cy="349689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363A064-9E66-40E7-A73E-1AA4CBAE6DFE}"/>
              </a:ext>
            </a:extLst>
          </p:cNvPr>
          <p:cNvSpPr/>
          <p:nvPr/>
        </p:nvSpPr>
        <p:spPr>
          <a:xfrm>
            <a:off x="4932040" y="4246422"/>
            <a:ext cx="3914723" cy="9310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2800" b="1" dirty="0">
                <a:ln/>
                <a:solidFill>
                  <a:schemeClr val="accent4"/>
                </a:solidFill>
              </a:rPr>
              <a:t>Eine Erfindung prägt den Sound der 1980er Jahre…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BC1DEE-97A6-4850-8B9B-BC6512929408}"/>
              </a:ext>
            </a:extLst>
          </p:cNvPr>
          <p:cNvSpPr txBox="1"/>
          <p:nvPr/>
        </p:nvSpPr>
        <p:spPr>
          <a:xfrm>
            <a:off x="539552" y="1085956"/>
            <a:ext cx="75507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/>
              <a:t>DX 7 Besonderheiten:</a:t>
            </a:r>
          </a:p>
          <a:p>
            <a:endParaRPr lang="de-DE" sz="1500" dirty="0"/>
          </a:p>
          <a:p>
            <a:pPr marL="214313" indent="-214313">
              <a:buFontTx/>
              <a:buChar char="-"/>
            </a:pPr>
            <a:r>
              <a:rPr lang="de-DE" sz="1500" dirty="0"/>
              <a:t>Alle Klänge werden „algorithmisch“ aus der digitalen Interaktion von Sinuskurven aufgebaut.</a:t>
            </a:r>
          </a:p>
          <a:p>
            <a:pPr marL="214313" indent="-214313">
              <a:buFontTx/>
              <a:buChar char="-"/>
            </a:pPr>
            <a:r>
              <a:rPr lang="de-DE" sz="1500" dirty="0"/>
              <a:t>Der Kern dieser Interaktion ist die Frequenzmodulation („FM-Synthese“).</a:t>
            </a:r>
          </a:p>
          <a:p>
            <a:pPr marL="214313" indent="-214313">
              <a:buFontTx/>
              <a:buChar char="-"/>
            </a:pPr>
            <a:r>
              <a:rPr lang="de-DE" sz="1500" dirty="0"/>
              <a:t>Es können synthetisch Klänge nicht-harmonischem Obertonspektrum erzeugt werden.</a:t>
            </a:r>
          </a:p>
          <a:p>
            <a:pPr marL="214313" indent="-214313">
              <a:buFontTx/>
              <a:buChar char="-"/>
            </a:pPr>
            <a:r>
              <a:rPr lang="de-DE" sz="1500" dirty="0"/>
              <a:t>Verzicht auf Filter und die Klangquellen „Rechteckschwingung“ und „Rauschen“ – das Kernstück eines jeden analogen Synthesizers.</a:t>
            </a:r>
          </a:p>
          <a:p>
            <a:pPr marL="214313" indent="-214313">
              <a:buFontTx/>
              <a:buChar char="-"/>
            </a:pPr>
            <a:r>
              <a:rPr lang="de-DE" sz="1500" dirty="0"/>
              <a:t>Das Instrument ist konsequent </a:t>
            </a:r>
            <a:r>
              <a:rPr lang="de-DE" sz="1500" dirty="0" err="1"/>
              <a:t>midifiziert</a:t>
            </a:r>
            <a:r>
              <a:rPr lang="de-DE" sz="1500" dirty="0"/>
              <a:t>.</a:t>
            </a:r>
          </a:p>
          <a:p>
            <a:pPr marL="214313" indent="-214313">
              <a:buFontTx/>
              <a:buChar char="-"/>
            </a:pPr>
            <a:r>
              <a:rPr lang="de-DE" sz="1500" dirty="0"/>
              <a:t>Absolut freies Microtuning (alle Tasten können beliebig gestimmt werden).</a:t>
            </a:r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6692ACDE-2890-4489-96A2-93E0C233D665}"/>
              </a:ext>
            </a:extLst>
          </p:cNvPr>
          <p:cNvSpPr/>
          <p:nvPr/>
        </p:nvSpPr>
        <p:spPr>
          <a:xfrm>
            <a:off x="3700404" y="3350355"/>
            <a:ext cx="325582" cy="415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26A2CBB-FB23-4BB4-83C8-D7F7A87358B2}"/>
              </a:ext>
            </a:extLst>
          </p:cNvPr>
          <p:cNvSpPr txBox="1"/>
          <p:nvPr/>
        </p:nvSpPr>
        <p:spPr>
          <a:xfrm>
            <a:off x="1225013" y="3828655"/>
            <a:ext cx="5021503" cy="715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350" dirty="0"/>
              <a:t>Eine Welt neuer Sounds entsteht.</a:t>
            </a:r>
          </a:p>
          <a:p>
            <a:r>
              <a:rPr lang="de-DE" sz="1350" dirty="0"/>
              <a:t>Eine Vielfalt neuer Möglichkeiten der Klangmodulation ist möglich.</a:t>
            </a:r>
          </a:p>
          <a:p>
            <a:r>
              <a:rPr lang="de-DE" sz="1350" dirty="0"/>
              <a:t>Jegliche Art von Microtuning und experimenteller Musik ist machbar.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A01BB1-7947-424A-8D50-57B0EB1BC33A}"/>
              </a:ext>
            </a:extLst>
          </p:cNvPr>
          <p:cNvSpPr txBox="1"/>
          <p:nvPr/>
        </p:nvSpPr>
        <p:spPr>
          <a:xfrm>
            <a:off x="1260376" y="5157192"/>
            <a:ext cx="4986140" cy="7155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350" dirty="0"/>
              <a:t>Nebeneffekt: da die Klangprogrammierung sehr kompliziert ist, werden überwiegend Presets von Yamaha verwendet, weshalb die „Klangwelt“ der 1980er gut durchschaubar und erkennbar ist…</a:t>
            </a: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E3C208DA-BDBB-4C60-8F54-B570F386B650}"/>
              </a:ext>
            </a:extLst>
          </p:cNvPr>
          <p:cNvSpPr/>
          <p:nvPr/>
        </p:nvSpPr>
        <p:spPr>
          <a:xfrm>
            <a:off x="3700404" y="4694470"/>
            <a:ext cx="235528" cy="2941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02255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1403648" y="404664"/>
            <a:ext cx="5688632" cy="95410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1. Moog und die Folgen</a:t>
            </a:r>
          </a:p>
          <a:p>
            <a:pPr algn="ctr"/>
            <a:r>
              <a:rPr lang="de-DE" sz="2400" dirty="0"/>
              <a:t>modular, analog, spannungsgesteuert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1979712" y="1988840"/>
            <a:ext cx="468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„Synthesizer“ – von RCA (1955) bis Moog (1964)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51720" y="2780928"/>
            <a:ext cx="492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Moogs Erfindungen: modular, spannungsgesteuert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43808" y="3573016"/>
            <a:ext cx="253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musikalischen Folgen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4869160"/>
            <a:ext cx="14541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Synthi-Klassik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092280" y="4869160"/>
            <a:ext cx="10215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New Age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83768" y="4869160"/>
            <a:ext cx="11914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Synthi-Pop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67944" y="4869160"/>
            <a:ext cx="12623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Psychedelic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652120" y="4869160"/>
            <a:ext cx="9888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Ambient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21875" y="5373216"/>
            <a:ext cx="720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Carlos</a:t>
            </a:r>
          </a:p>
          <a:p>
            <a:r>
              <a:rPr lang="de-DE" sz="1400" b="1" dirty="0" err="1"/>
              <a:t>Tomita</a:t>
            </a:r>
            <a:endParaRPr lang="de-DE" sz="1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627784" y="5445224"/>
            <a:ext cx="899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J.M. Jarre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995936" y="5517232"/>
            <a:ext cx="1451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/>
              <a:t>Tangerine</a:t>
            </a:r>
            <a:r>
              <a:rPr lang="de-DE" sz="1400" b="1" dirty="0"/>
              <a:t> </a:t>
            </a:r>
            <a:r>
              <a:rPr lang="de-DE" sz="1400" b="1" dirty="0" err="1"/>
              <a:t>Dream</a:t>
            </a:r>
            <a:endParaRPr lang="de-DE" sz="1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796136" y="5517232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Brian Eno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164288" y="5517232"/>
            <a:ext cx="1017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Erdenklang</a:t>
            </a:r>
          </a:p>
        </p:txBody>
      </p:sp>
      <p:cxnSp>
        <p:nvCxnSpPr>
          <p:cNvPr id="17" name="Gerade Verbindung mit Pfeil 16"/>
          <p:cNvCxnSpPr>
            <a:stCxn id="5" idx="2"/>
            <a:endCxn id="6" idx="0"/>
          </p:cNvCxnSpPr>
          <p:nvPr/>
        </p:nvCxnSpPr>
        <p:spPr>
          <a:xfrm flipH="1">
            <a:off x="1122594" y="3942348"/>
            <a:ext cx="2988837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5" idx="2"/>
            <a:endCxn id="8" idx="0"/>
          </p:cNvCxnSpPr>
          <p:nvPr/>
        </p:nvCxnSpPr>
        <p:spPr>
          <a:xfrm flipH="1">
            <a:off x="3079476" y="3942348"/>
            <a:ext cx="1031955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5" idx="2"/>
            <a:endCxn id="9" idx="0"/>
          </p:cNvCxnSpPr>
          <p:nvPr/>
        </p:nvCxnSpPr>
        <p:spPr>
          <a:xfrm>
            <a:off x="4111431" y="3942348"/>
            <a:ext cx="587712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5" idx="2"/>
            <a:endCxn id="10" idx="0"/>
          </p:cNvCxnSpPr>
          <p:nvPr/>
        </p:nvCxnSpPr>
        <p:spPr>
          <a:xfrm>
            <a:off x="4111431" y="3942348"/>
            <a:ext cx="2035119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5" idx="2"/>
            <a:endCxn id="7" idx="0"/>
          </p:cNvCxnSpPr>
          <p:nvPr/>
        </p:nvCxnSpPr>
        <p:spPr>
          <a:xfrm>
            <a:off x="4111431" y="3942348"/>
            <a:ext cx="3491630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feil nach unten 27"/>
          <p:cNvSpPr/>
          <p:nvPr/>
        </p:nvSpPr>
        <p:spPr>
          <a:xfrm>
            <a:off x="3995936" y="242088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3995936" y="314096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B8A0185-EA0D-4B70-9DB0-CF179BBA0E0A}"/>
              </a:ext>
            </a:extLst>
          </p:cNvPr>
          <p:cNvSpPr/>
          <p:nvPr/>
        </p:nvSpPr>
        <p:spPr>
          <a:xfrm>
            <a:off x="1835696" y="1002055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de-DE" sz="1500" dirty="0"/>
              <a:t>Was ist „Frequenzmodulation“ und woran erkennt man einen analogen und einen digitalen Klang?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41730D7-2C23-453B-A086-D66ABB346726}"/>
              </a:ext>
            </a:extLst>
          </p:cNvPr>
          <p:cNvSpPr txBox="1"/>
          <p:nvPr/>
        </p:nvSpPr>
        <p:spPr>
          <a:xfrm>
            <a:off x="2699792" y="6093296"/>
            <a:ext cx="2983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hlinkClick r:id="rId3"/>
              </a:rPr>
              <a:t>https://youtu.be/IBe2ltbZsrQ</a:t>
            </a:r>
            <a:endParaRPr lang="de-DE" sz="1600" dirty="0"/>
          </a:p>
        </p:txBody>
      </p:sp>
      <p:pic>
        <p:nvPicPr>
          <p:cNvPr id="2" name="Onlinemedien 1" title="Analoges und digitales Sounddesign">
            <a:hlinkClick r:id="" action="ppaction://media"/>
            <a:extLst>
              <a:ext uri="{FF2B5EF4-FFF2-40B4-BE49-F238E27FC236}">
                <a16:creationId xmlns:a16="http://schemas.microsoft.com/office/drawing/2014/main" id="{3C1C1273-B517-4BD0-B162-E513F5F29E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5736" y="1700808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00B2EFF-6824-4C4F-AE67-251E16DBE13F}"/>
              </a:ext>
            </a:extLst>
          </p:cNvPr>
          <p:cNvSpPr/>
          <p:nvPr/>
        </p:nvSpPr>
        <p:spPr>
          <a:xfrm>
            <a:off x="1403648" y="692696"/>
            <a:ext cx="5112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160" indent="-132160"/>
            <a:r>
              <a:rPr lang="de-DE" sz="1500" dirty="0"/>
              <a:t>2. Wie entstehen die neuen Klänge am DX 7 durch bloße Interaktion von Sinusschwingungen?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D44B7B-5FB9-4DC7-B3DE-F3CBDB33E179}"/>
              </a:ext>
            </a:extLst>
          </p:cNvPr>
          <p:cNvSpPr txBox="1"/>
          <p:nvPr/>
        </p:nvSpPr>
        <p:spPr>
          <a:xfrm>
            <a:off x="1763688" y="6165304"/>
            <a:ext cx="416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3"/>
              </a:rPr>
              <a:t>https://youtu.be/zueE-x94skU</a:t>
            </a:r>
            <a:endParaRPr lang="de-DE" sz="1400" dirty="0"/>
          </a:p>
        </p:txBody>
      </p:sp>
      <p:pic>
        <p:nvPicPr>
          <p:cNvPr id="3" name="Onlinemedien 2" title="DX7 Sounddesign">
            <a:hlinkClick r:id="" action="ppaction://media"/>
            <a:extLst>
              <a:ext uri="{FF2B5EF4-FFF2-40B4-BE49-F238E27FC236}">
                <a16:creationId xmlns:a16="http://schemas.microsoft.com/office/drawing/2014/main" id="{6F12E7A5-F453-43AD-8880-54DA150CE2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9632" y="1412776"/>
            <a:ext cx="5772641" cy="43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38FC386-287A-431B-BA31-FC00C5D4C819}"/>
              </a:ext>
            </a:extLst>
          </p:cNvPr>
          <p:cNvSpPr/>
          <p:nvPr/>
        </p:nvSpPr>
        <p:spPr>
          <a:xfrm>
            <a:off x="2451316" y="1122264"/>
            <a:ext cx="28982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00" dirty="0"/>
              <a:t>3. Wie hört sich „Microtuning“ an?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767B959-8881-40C6-A230-84EFD6A2442D}"/>
              </a:ext>
            </a:extLst>
          </p:cNvPr>
          <p:cNvSpPr txBox="1"/>
          <p:nvPr/>
        </p:nvSpPr>
        <p:spPr>
          <a:xfrm>
            <a:off x="1257448" y="520969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3"/>
              </a:rPr>
              <a:t>https://youtu.be/vPLF0v-cRXg</a:t>
            </a:r>
            <a:endParaRPr lang="de-DE" sz="1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77D31B9-1721-472E-A55B-18F12D517BFB}"/>
              </a:ext>
            </a:extLst>
          </p:cNvPr>
          <p:cNvSpPr txBox="1"/>
          <p:nvPr/>
        </p:nvSpPr>
        <p:spPr>
          <a:xfrm>
            <a:off x="831556" y="5882167"/>
            <a:ext cx="211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Typische DX7-Klänge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D7A90E-4B28-4084-8A24-334F9461835E}"/>
              </a:ext>
            </a:extLst>
          </p:cNvPr>
          <p:cNvSpPr txBox="1"/>
          <p:nvPr/>
        </p:nvSpPr>
        <p:spPr>
          <a:xfrm>
            <a:off x="2949636" y="5916792"/>
            <a:ext cx="51746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hlinkClick r:id="rId4"/>
              </a:rPr>
              <a:t>https://www.musik-for.uni-oldenburg.de/elektronischemusik/dx7/</a:t>
            </a:r>
            <a:endParaRPr lang="de-DE" sz="1350" dirty="0"/>
          </a:p>
        </p:txBody>
      </p:sp>
      <p:pic>
        <p:nvPicPr>
          <p:cNvPr id="3" name="Onlinemedien 2" title="Microtuning am DX7">
            <a:hlinkClick r:id="" action="ppaction://media"/>
            <a:extLst>
              <a:ext uri="{FF2B5EF4-FFF2-40B4-BE49-F238E27FC236}">
                <a16:creationId xmlns:a16="http://schemas.microsoft.com/office/drawing/2014/main" id="{F580C4EE-2A33-4F3C-ACA3-DDC4BF2836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31640" y="1598197"/>
            <a:ext cx="6044212" cy="34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19174F2-9E49-45BF-BBB7-B7DB007F8956}"/>
              </a:ext>
            </a:extLst>
          </p:cNvPr>
          <p:cNvSpPr txBox="1"/>
          <p:nvPr/>
        </p:nvSpPr>
        <p:spPr>
          <a:xfrm>
            <a:off x="3059832" y="3501008"/>
            <a:ext cx="273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Weiter zu Teil 2d Computer</a:t>
            </a:r>
          </a:p>
        </p:txBody>
      </p:sp>
    </p:spTree>
    <p:extLst>
      <p:ext uri="{BB962C8B-B14F-4D97-AF65-F5344CB8AC3E}">
        <p14:creationId xmlns:p14="http://schemas.microsoft.com/office/powerpoint/2010/main" val="6754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1403648" y="404664"/>
            <a:ext cx="5688632" cy="95410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1. Moog und die Folgen</a:t>
            </a:r>
          </a:p>
          <a:p>
            <a:pPr algn="ctr"/>
            <a:r>
              <a:rPr lang="de-DE" sz="2400" dirty="0"/>
              <a:t>modular, analog, spannungsgesteuert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1979712" y="1988840"/>
            <a:ext cx="468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„Synthesizer“ – von RCA (1955) bis Moog (1964)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51720" y="2780928"/>
            <a:ext cx="492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Moogs Erfindungen: modular, spannungsgesteuert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43808" y="3573016"/>
            <a:ext cx="253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musikalischen Folgen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4869160"/>
            <a:ext cx="14541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Synthi-Klassik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092280" y="4869160"/>
            <a:ext cx="10215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New Age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83768" y="4869160"/>
            <a:ext cx="11914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Synthi-Pop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67944" y="4869160"/>
            <a:ext cx="12623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Psychedelic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652120" y="4869160"/>
            <a:ext cx="9888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Ambient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21875" y="5373216"/>
            <a:ext cx="720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Carlos</a:t>
            </a:r>
          </a:p>
          <a:p>
            <a:r>
              <a:rPr lang="de-DE" sz="1400" b="1" dirty="0" err="1"/>
              <a:t>Tomita</a:t>
            </a:r>
            <a:endParaRPr lang="de-DE" sz="1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627784" y="5445224"/>
            <a:ext cx="899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J.M. Jarre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995936" y="5517232"/>
            <a:ext cx="1451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/>
              <a:t>Tangerine</a:t>
            </a:r>
            <a:r>
              <a:rPr lang="de-DE" sz="1400" b="1" dirty="0"/>
              <a:t> </a:t>
            </a:r>
            <a:r>
              <a:rPr lang="de-DE" sz="1400" b="1" dirty="0" err="1"/>
              <a:t>Dream</a:t>
            </a:r>
            <a:endParaRPr lang="de-DE" sz="1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796136" y="5517232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Brian Eno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164288" y="5517232"/>
            <a:ext cx="1017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Erdenklang</a:t>
            </a:r>
          </a:p>
        </p:txBody>
      </p:sp>
      <p:cxnSp>
        <p:nvCxnSpPr>
          <p:cNvPr id="17" name="Gerade Verbindung mit Pfeil 16"/>
          <p:cNvCxnSpPr>
            <a:stCxn id="5" idx="2"/>
            <a:endCxn id="6" idx="0"/>
          </p:cNvCxnSpPr>
          <p:nvPr/>
        </p:nvCxnSpPr>
        <p:spPr>
          <a:xfrm flipH="1">
            <a:off x="1122594" y="3942348"/>
            <a:ext cx="2988837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5" idx="2"/>
            <a:endCxn id="8" idx="0"/>
          </p:cNvCxnSpPr>
          <p:nvPr/>
        </p:nvCxnSpPr>
        <p:spPr>
          <a:xfrm flipH="1">
            <a:off x="3079476" y="3942348"/>
            <a:ext cx="1031955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5" idx="2"/>
            <a:endCxn id="9" idx="0"/>
          </p:cNvCxnSpPr>
          <p:nvPr/>
        </p:nvCxnSpPr>
        <p:spPr>
          <a:xfrm>
            <a:off x="4111431" y="3942348"/>
            <a:ext cx="587712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5" idx="2"/>
            <a:endCxn id="10" idx="0"/>
          </p:cNvCxnSpPr>
          <p:nvPr/>
        </p:nvCxnSpPr>
        <p:spPr>
          <a:xfrm>
            <a:off x="4111431" y="3942348"/>
            <a:ext cx="2035119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5" idx="2"/>
            <a:endCxn id="7" idx="0"/>
          </p:cNvCxnSpPr>
          <p:nvPr/>
        </p:nvCxnSpPr>
        <p:spPr>
          <a:xfrm>
            <a:off x="4111431" y="3942348"/>
            <a:ext cx="3491630" cy="926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feil nach unten 27"/>
          <p:cNvSpPr/>
          <p:nvPr/>
        </p:nvSpPr>
        <p:spPr>
          <a:xfrm>
            <a:off x="3995936" y="242088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3995936" y="314096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>
            <a:stCxn id="5" idx="2"/>
          </p:cNvCxnSpPr>
          <p:nvPr/>
        </p:nvCxnSpPr>
        <p:spPr>
          <a:xfrm flipH="1">
            <a:off x="3779912" y="3942348"/>
            <a:ext cx="331519" cy="20069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2987824" y="6093296"/>
            <a:ext cx="176048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Modular-Revival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2.wp.com/120years.net/wordpress/wp-content/uploads/rca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572500" cy="584835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2987824" y="1844824"/>
            <a:ext cx="31824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RCA Electronic Synthesizer 1955</a:t>
            </a:r>
          </a:p>
        </p:txBody>
      </p:sp>
      <p:pic>
        <p:nvPicPr>
          <p:cNvPr id="5" name="The RCA Electronic Music Synthesizer - The Well-Tempered Clavier- Fugue No. 2 (1955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ob-Moog-1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58118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084168" y="836712"/>
            <a:ext cx="2808312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1964 „</a:t>
            </a:r>
            <a:r>
              <a:rPr lang="de-DE" sz="1600" dirty="0" err="1"/>
              <a:t>Voltage</a:t>
            </a:r>
            <a:r>
              <a:rPr lang="de-DE" sz="1600" dirty="0"/>
              <a:t> </a:t>
            </a:r>
            <a:r>
              <a:rPr lang="de-DE" sz="1600" dirty="0" err="1"/>
              <a:t>Controlled</a:t>
            </a:r>
            <a:r>
              <a:rPr lang="de-DE" sz="1600" dirty="0"/>
              <a:t> Electronic Music Modules“ bei der Audio Engineering Society</a:t>
            </a:r>
          </a:p>
          <a:p>
            <a:endParaRPr lang="de-DE" sz="1600" dirty="0"/>
          </a:p>
          <a:p>
            <a:r>
              <a:rPr lang="de-DE" sz="1600" dirty="0"/>
              <a:t>1967 Name „Synthesizer“, Moog-Modular „3C“</a:t>
            </a:r>
          </a:p>
          <a:p>
            <a:endParaRPr lang="de-DE" sz="1600" dirty="0"/>
          </a:p>
          <a:p>
            <a:r>
              <a:rPr lang="de-DE" sz="1600" dirty="0"/>
              <a:t>1968 Switched On Bach</a:t>
            </a:r>
          </a:p>
          <a:p>
            <a:endParaRPr lang="de-DE" sz="1600" dirty="0"/>
          </a:p>
          <a:p>
            <a:r>
              <a:rPr lang="de-DE" sz="1600" dirty="0"/>
              <a:t>1970 </a:t>
            </a:r>
            <a:r>
              <a:rPr lang="de-DE" sz="1600" dirty="0" err="1"/>
              <a:t>Minimoog</a:t>
            </a:r>
            <a:r>
              <a:rPr lang="de-DE" sz="1600" dirty="0"/>
              <a:t> (erfolglos)</a:t>
            </a:r>
          </a:p>
          <a:p>
            <a:endParaRPr lang="de-DE" sz="1600" dirty="0"/>
          </a:p>
          <a:p>
            <a:r>
              <a:rPr lang="de-DE" sz="1600" dirty="0"/>
              <a:t>1973 Ende Produktion von 3C</a:t>
            </a:r>
          </a:p>
          <a:p>
            <a:endParaRPr lang="de-DE" sz="1600" dirty="0"/>
          </a:p>
          <a:p>
            <a:r>
              <a:rPr lang="de-DE" sz="1600" dirty="0"/>
              <a:t>1975 </a:t>
            </a:r>
            <a:r>
              <a:rPr lang="de-DE" sz="1600" dirty="0" err="1"/>
              <a:t>Polymoog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1981 C3-Verkauf: 12.000 Stück</a:t>
            </a:r>
          </a:p>
          <a:p>
            <a:endParaRPr lang="de-DE" sz="1600" dirty="0"/>
          </a:p>
          <a:p>
            <a:r>
              <a:rPr lang="de-DE" sz="1600" dirty="0"/>
              <a:t>1984 Konkurs</a:t>
            </a:r>
            <a:endParaRPr lang="de-DE" dirty="0"/>
          </a:p>
        </p:txBody>
      </p:sp>
      <p:sp>
        <p:nvSpPr>
          <p:cNvPr id="5" name="Pfeil nach links 4"/>
          <p:cNvSpPr/>
          <p:nvPr/>
        </p:nvSpPr>
        <p:spPr>
          <a:xfrm>
            <a:off x="6228184" y="5949280"/>
            <a:ext cx="1656184" cy="57606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Moog 1970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LP19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11712">
            <a:off x="844590" y="342474"/>
            <a:ext cx="5635889" cy="580059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785211" y="5999582"/>
            <a:ext cx="18565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Deutsche LP 1969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184576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dirty="0"/>
              <a:t>1. Analogsynthi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383963" cy="288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Moog_Synthi1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3528053" cy="2646040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4139952" y="3140968"/>
            <a:ext cx="576064" cy="36004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346416" y="4841612"/>
            <a:ext cx="223080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Von </a:t>
            </a:r>
            <a:r>
              <a:rPr lang="de-DE" b="1" dirty="0"/>
              <a:t>Moog</a:t>
            </a:r>
            <a:r>
              <a:rPr lang="de-DE" dirty="0"/>
              <a:t> zu </a:t>
            </a:r>
            <a:r>
              <a:rPr lang="de-DE" b="1" dirty="0" err="1"/>
              <a:t>Doepfer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71600" y="5517232"/>
            <a:ext cx="698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Alles zum analogen, modularen und spannungsgesteuerten Synthesizer</a:t>
            </a:r>
          </a:p>
          <a:p>
            <a:pPr algn="ctr"/>
            <a:r>
              <a:rPr lang="de-DE" b="1" dirty="0"/>
              <a:t>(Prinzip „Moog“)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692696"/>
            <a:ext cx="554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Analoger</a:t>
            </a:r>
            <a:r>
              <a:rPr lang="de-DE" b="1" dirty="0"/>
              <a:t>, modularer, spannungsgesteuerter Synthesizer</a:t>
            </a:r>
          </a:p>
          <a:p>
            <a:r>
              <a:rPr lang="de-DE" b="1" dirty="0"/>
              <a:t>(Prinzip „Moog“)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259632" y="1484784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</a:t>
            </a:r>
            <a:r>
              <a:rPr lang="de-DE" b="1" dirty="0"/>
              <a:t>analog</a:t>
            </a:r>
            <a:r>
              <a:rPr lang="de-DE" dirty="0"/>
              <a:t>“ betrifft die (innere) Bauweise der Moduln.</a:t>
            </a:r>
          </a:p>
          <a:p>
            <a:r>
              <a:rPr lang="de-DE" dirty="0"/>
              <a:t>Alle MODULE arbeiten „analog“, also mit elektrischen Spannungen, die beliebig klein bzw. fein abgestuft sein können. </a:t>
            </a:r>
          </a:p>
          <a:p>
            <a:r>
              <a:rPr lang="de-DE" dirty="0"/>
              <a:t>Dazu gibt es traditionelle Bauteile wie </a:t>
            </a:r>
          </a:p>
          <a:p>
            <a:endParaRPr lang="de-DE" dirty="0"/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Elektronenröhre,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Transistor,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Kondensator,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Widerstand(spule)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metallene Leitungen.</a:t>
            </a:r>
          </a:p>
        </p:txBody>
      </p:sp>
      <p:sp>
        <p:nvSpPr>
          <p:cNvPr id="5" name="Geschweifte Klammer rechts 4"/>
          <p:cNvSpPr/>
          <p:nvPr/>
        </p:nvSpPr>
        <p:spPr>
          <a:xfrm>
            <a:off x="3491880" y="3284984"/>
            <a:ext cx="432048" cy="122413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139952" y="3717032"/>
            <a:ext cx="170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„Schwingkreise“</a:t>
            </a:r>
          </a:p>
        </p:txBody>
      </p:sp>
      <p:sp>
        <p:nvSpPr>
          <p:cNvPr id="7" name="Rechteck 6"/>
          <p:cNvSpPr/>
          <p:nvPr/>
        </p:nvSpPr>
        <p:spPr>
          <a:xfrm>
            <a:off x="4139952" y="472514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AMP</a:t>
            </a:r>
          </a:p>
        </p:txBody>
      </p:sp>
      <p:sp>
        <p:nvSpPr>
          <p:cNvPr id="8" name="Rechteck 7"/>
          <p:cNvSpPr/>
          <p:nvPr/>
        </p:nvSpPr>
        <p:spPr>
          <a:xfrm>
            <a:off x="2843808" y="551723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FIL</a:t>
            </a:r>
          </a:p>
        </p:txBody>
      </p:sp>
      <p:sp>
        <p:nvSpPr>
          <p:cNvPr id="9" name="Rechteck 8"/>
          <p:cNvSpPr/>
          <p:nvPr/>
        </p:nvSpPr>
        <p:spPr>
          <a:xfrm>
            <a:off x="1547664" y="4797152"/>
            <a:ext cx="864096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OSZ</a:t>
            </a:r>
          </a:p>
        </p:txBody>
      </p:sp>
      <p:pic>
        <p:nvPicPr>
          <p:cNvPr id="8194" name="Picture 2" descr="Elektromagnetische Schwingungen - Elektromagnetis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068960"/>
            <a:ext cx="2374261" cy="1943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692696"/>
            <a:ext cx="554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Analoger, </a:t>
            </a:r>
            <a:r>
              <a:rPr lang="de-DE" b="1" dirty="0">
                <a:solidFill>
                  <a:srgbClr val="FF0000"/>
                </a:solidFill>
              </a:rPr>
              <a:t>modularer</a:t>
            </a:r>
            <a:r>
              <a:rPr lang="de-DE" b="1" dirty="0"/>
              <a:t>, spannungsgesteuerter Synthesizer</a:t>
            </a:r>
          </a:p>
          <a:p>
            <a:r>
              <a:rPr lang="de-DE" b="1" dirty="0"/>
              <a:t>(Prinzip „Moog“)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148478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</a:t>
            </a:r>
            <a:r>
              <a:rPr lang="de-DE" b="1" dirty="0"/>
              <a:t>modular</a:t>
            </a:r>
            <a:r>
              <a:rPr lang="de-DE" dirty="0"/>
              <a:t>“ betrifft das gegenseitige Verhältnis der Moduln:</a:t>
            </a:r>
          </a:p>
          <a:p>
            <a:r>
              <a:rPr lang="de-DE" dirty="0"/>
              <a:t>Alle MODULE sind beliebig miteinander kombinierbar und arbeiten vollkommen „selbständig“. Die wichtigsten Module sind:</a:t>
            </a:r>
          </a:p>
          <a:p>
            <a:endParaRPr lang="de-DE" dirty="0"/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Oszillator (OSZ): erzeugt </a:t>
            </a:r>
            <a:r>
              <a:rPr lang="de-DE" b="1" dirty="0">
                <a:solidFill>
                  <a:schemeClr val="accent1"/>
                </a:solidFill>
              </a:rPr>
              <a:t>Audiosignale</a:t>
            </a:r>
            <a:r>
              <a:rPr lang="de-DE" dirty="0"/>
              <a:t>,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Filter (FIL): modifiziert die Qualität eines </a:t>
            </a:r>
            <a:r>
              <a:rPr lang="de-DE" b="1" dirty="0">
                <a:solidFill>
                  <a:schemeClr val="accent1"/>
                </a:solidFill>
              </a:rPr>
              <a:t>Audiosignals</a:t>
            </a:r>
            <a:r>
              <a:rPr lang="de-DE" dirty="0"/>
              <a:t>,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Verstärker (AMP): modifiziert die Quantität (Amplitude) eines </a:t>
            </a:r>
            <a:r>
              <a:rPr lang="de-DE" b="1" dirty="0">
                <a:solidFill>
                  <a:schemeClr val="accent1"/>
                </a:solidFill>
              </a:rPr>
              <a:t>Audiosigna</a:t>
            </a:r>
            <a:r>
              <a:rPr lang="de-DE" dirty="0"/>
              <a:t>ls,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Hüllkurvengenerator (ENV): erzeugt einen Ablauf von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</a:rPr>
              <a:t>Steuerspannung</a:t>
            </a:r>
            <a:r>
              <a:rPr lang="de-DE" dirty="0"/>
              <a:t>en,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Keyboard (KBD): erzeugt (1)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</a:rPr>
              <a:t>Steuerspannung</a:t>
            </a:r>
            <a:r>
              <a:rPr lang="de-DE" dirty="0"/>
              <a:t>en für den OSZ („Frequenz“) und (2) </a:t>
            </a:r>
            <a:r>
              <a:rPr lang="de-DE" b="1" dirty="0" err="1">
                <a:solidFill>
                  <a:schemeClr val="accent2">
                    <a:lumMod val="75000"/>
                  </a:schemeClr>
                </a:solidFill>
              </a:rPr>
              <a:t>Triggerimpulse</a:t>
            </a:r>
            <a:r>
              <a:rPr lang="de-DE" dirty="0"/>
              <a:t> zum </a:t>
            </a:r>
            <a:r>
              <a:rPr lang="de-DE" dirty="0" err="1"/>
              <a:t>triggern</a:t>
            </a:r>
            <a:r>
              <a:rPr lang="de-DE" dirty="0"/>
              <a:t> eines ENV.</a:t>
            </a:r>
          </a:p>
        </p:txBody>
      </p:sp>
      <p:sp>
        <p:nvSpPr>
          <p:cNvPr id="9" name="Rechteck 8"/>
          <p:cNvSpPr/>
          <p:nvPr/>
        </p:nvSpPr>
        <p:spPr>
          <a:xfrm>
            <a:off x="5508104" y="479715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AMP</a:t>
            </a:r>
          </a:p>
        </p:txBody>
      </p:sp>
      <p:sp>
        <p:nvSpPr>
          <p:cNvPr id="11" name="Rechteck 10"/>
          <p:cNvSpPr/>
          <p:nvPr/>
        </p:nvSpPr>
        <p:spPr>
          <a:xfrm>
            <a:off x="3563888" y="479715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FIL</a:t>
            </a:r>
          </a:p>
        </p:txBody>
      </p:sp>
      <p:sp>
        <p:nvSpPr>
          <p:cNvPr id="12" name="Rechteck 11"/>
          <p:cNvSpPr/>
          <p:nvPr/>
        </p:nvSpPr>
        <p:spPr>
          <a:xfrm>
            <a:off x="1547664" y="4797152"/>
            <a:ext cx="864096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OSZ</a:t>
            </a:r>
          </a:p>
        </p:txBody>
      </p:sp>
      <p:sp>
        <p:nvSpPr>
          <p:cNvPr id="13" name="Rechteck 12"/>
          <p:cNvSpPr/>
          <p:nvPr/>
        </p:nvSpPr>
        <p:spPr>
          <a:xfrm>
            <a:off x="1547664" y="6093296"/>
            <a:ext cx="86409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KBD</a:t>
            </a:r>
          </a:p>
        </p:txBody>
      </p:sp>
      <p:sp>
        <p:nvSpPr>
          <p:cNvPr id="15" name="Rechteck 14"/>
          <p:cNvSpPr/>
          <p:nvPr/>
        </p:nvSpPr>
        <p:spPr>
          <a:xfrm>
            <a:off x="3563888" y="6093296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ENV1</a:t>
            </a:r>
          </a:p>
        </p:txBody>
      </p:sp>
      <p:sp>
        <p:nvSpPr>
          <p:cNvPr id="16" name="Rechteck 15"/>
          <p:cNvSpPr/>
          <p:nvPr/>
        </p:nvSpPr>
        <p:spPr>
          <a:xfrm>
            <a:off x="5580112" y="6165304"/>
            <a:ext cx="86409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ENV2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2483768" y="5013176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4499992" y="5013176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1979712" y="5301208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3995936" y="5301208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6012160" y="5373216"/>
            <a:ext cx="0" cy="6480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2555776" y="6309320"/>
            <a:ext cx="93610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4572000" y="6309320"/>
            <a:ext cx="93610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1187624" y="4581128"/>
            <a:ext cx="56886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6588224" y="5013176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Bildschirmpräsentation (4:3)</PresentationFormat>
  <Paragraphs>176</Paragraphs>
  <Slides>23</Slides>
  <Notes>0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 Analogsynthi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Martin Stroh</dc:creator>
  <cp:lastModifiedBy>Wolfgang Martin Stroh</cp:lastModifiedBy>
  <cp:revision>28</cp:revision>
  <dcterms:created xsi:type="dcterms:W3CDTF">2020-05-29T06:54:48Z</dcterms:created>
  <dcterms:modified xsi:type="dcterms:W3CDTF">2022-01-12T12:45:30Z</dcterms:modified>
</cp:coreProperties>
</file>