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14" r:id="rId3"/>
    <p:sldId id="315" r:id="rId4"/>
    <p:sldId id="306" r:id="rId5"/>
    <p:sldId id="307" r:id="rId6"/>
    <p:sldId id="318" r:id="rId7"/>
    <p:sldId id="317" r:id="rId8"/>
    <p:sldId id="308" r:id="rId9"/>
    <p:sldId id="316" r:id="rId10"/>
    <p:sldId id="319" r:id="rId11"/>
    <p:sldId id="320" r:id="rId12"/>
    <p:sldId id="321" r:id="rId13"/>
    <p:sldId id="323" r:id="rId14"/>
    <p:sldId id="322" r:id="rId15"/>
    <p:sldId id="325" r:id="rId16"/>
    <p:sldId id="324" r:id="rId17"/>
    <p:sldId id="313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50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9B7-0F39-497C-A4EB-D32D8B5B2A0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21E2-2CDA-45AB-921D-148C6BB7A7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9B7-0F39-497C-A4EB-D32D8B5B2A0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21E2-2CDA-45AB-921D-148C6BB7A7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9B7-0F39-497C-A4EB-D32D8B5B2A0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21E2-2CDA-45AB-921D-148C6BB7A7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9B7-0F39-497C-A4EB-D32D8B5B2A0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21E2-2CDA-45AB-921D-148C6BB7A7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9B7-0F39-497C-A4EB-D32D8B5B2A0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21E2-2CDA-45AB-921D-148C6BB7A7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9B7-0F39-497C-A4EB-D32D8B5B2A0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21E2-2CDA-45AB-921D-148C6BB7A7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9B7-0F39-497C-A4EB-D32D8B5B2A0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21E2-2CDA-45AB-921D-148C6BB7A7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9B7-0F39-497C-A4EB-D32D8B5B2A0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21E2-2CDA-45AB-921D-148C6BB7A7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9B7-0F39-497C-A4EB-D32D8B5B2A0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21E2-2CDA-45AB-921D-148C6BB7A7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9B7-0F39-497C-A4EB-D32D8B5B2A0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21E2-2CDA-45AB-921D-148C6BB7A7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9B7-0F39-497C-A4EB-D32D8B5B2A0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21E2-2CDA-45AB-921D-148C6BB7A7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19B7-0F39-497C-A4EB-D32D8B5B2A0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721E2-2CDA-45AB-921D-148C6BB7A7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tcToguhf3s?list=PLOrbiNMeluhX7WQvrZMHuye59WhrDnKsp" TargetMode="External"/><Relationship Id="rId4" Type="http://schemas.openxmlformats.org/officeDocument/2006/relationships/hyperlink" Target="https://www.youtube.com/watch?v=OtcToguhf3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hKOyYwhIrQ?feature=oembed" TargetMode="External"/><Relationship Id="rId4" Type="http://schemas.openxmlformats.org/officeDocument/2006/relationships/hyperlink" Target="https://www.youtube.com/watch?v=DhKOyYwhIrQ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cRuVqtEih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cRuVqtEihg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cRuVqtEihg?feature=oembed" TargetMode="Externa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6adClx9M60?list=PLOrbiNMeluhX7WQvrZMHuye59WhrDnKsp" TargetMode="External"/><Relationship Id="rId4" Type="http://schemas.openxmlformats.org/officeDocument/2006/relationships/hyperlink" Target="https://www.youtube.com/watch?v=P6adClx9M60&amp;list=PLOrbiNMeluhX7WQvrZMHuye59WhrDnKsp&amp;index=3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hyperlink" Target="https://www.musik-for.uni-oldenburg.de/EM2022/einschwingvorgang-klavier.mp3" TargetMode="Externa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1GuA6kAn38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1GuA6kAn38?feature=oembed" TargetMode="Externa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3857CD3-74E8-4BA3-A188-107D06F49BAD}"/>
              </a:ext>
            </a:extLst>
          </p:cNvPr>
          <p:cNvSpPr txBox="1"/>
          <p:nvPr/>
        </p:nvSpPr>
        <p:spPr>
          <a:xfrm>
            <a:off x="683568" y="1052736"/>
            <a:ext cx="7737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/>
              <a:t>101 Jahre Elektronische Musik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BA2BB49-5A58-4E35-9E32-7E61E9343995}"/>
              </a:ext>
            </a:extLst>
          </p:cNvPr>
          <p:cNvSpPr txBox="1"/>
          <p:nvPr/>
        </p:nvSpPr>
        <p:spPr>
          <a:xfrm>
            <a:off x="1835696" y="2912165"/>
            <a:ext cx="5688632" cy="2554545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Computer:</a:t>
            </a:r>
          </a:p>
          <a:p>
            <a:pPr algn="ctr"/>
            <a:r>
              <a:rPr lang="de-DE" sz="3200" dirty="0"/>
              <a:t> 1. LA-Synthese</a:t>
            </a:r>
          </a:p>
          <a:p>
            <a:pPr algn="ctr"/>
            <a:r>
              <a:rPr lang="de-DE" sz="3200" dirty="0"/>
              <a:t>2. MIDI und Workstations</a:t>
            </a:r>
          </a:p>
          <a:p>
            <a:pPr algn="ctr"/>
            <a:r>
              <a:rPr lang="de-DE" sz="3200" dirty="0"/>
              <a:t>3. Controller</a:t>
            </a:r>
          </a:p>
          <a:p>
            <a:pPr algn="ctr"/>
            <a:r>
              <a:rPr lang="de-DE" sz="3200" dirty="0"/>
              <a:t>4. </a:t>
            </a:r>
            <a:r>
              <a:rPr lang="de-DE" sz="3200" dirty="0" err="1"/>
              <a:t>Groovebox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141940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0EC3D4B-5985-43E8-AE34-51E3F24BA0DD}"/>
              </a:ext>
            </a:extLst>
          </p:cNvPr>
          <p:cNvSpPr txBox="1"/>
          <p:nvPr/>
        </p:nvSpPr>
        <p:spPr>
          <a:xfrm>
            <a:off x="731046" y="908720"/>
            <a:ext cx="780139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/>
              <a:t>Anwendung von MIDI 3:</a:t>
            </a:r>
          </a:p>
          <a:p>
            <a:r>
              <a:rPr lang="de-DE" sz="1600" b="1" dirty="0"/>
              <a:t>Controller</a:t>
            </a:r>
            <a:r>
              <a:rPr lang="de-DE" sz="1600" dirty="0"/>
              <a:t> (= eine Gerät, mit dem MIDI-Programme abspielbar und manipulierbar sind, z.B. ein Keyboard oder ein DJ-Controller)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F877B82-FFD3-43F9-A09F-41BD7AC6AD3D}"/>
              </a:ext>
            </a:extLst>
          </p:cNvPr>
          <p:cNvSpPr txBox="1"/>
          <p:nvPr/>
        </p:nvSpPr>
        <p:spPr>
          <a:xfrm>
            <a:off x="971600" y="227687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Beispiel eines modernen DJ-Controllers: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7A3B9AB-0189-4236-9DB4-76E837A810F9}"/>
              </a:ext>
            </a:extLst>
          </p:cNvPr>
          <p:cNvSpPr/>
          <p:nvPr/>
        </p:nvSpPr>
        <p:spPr>
          <a:xfrm>
            <a:off x="1115616" y="3284984"/>
            <a:ext cx="12241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Controller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FBB935D-76E8-4E1A-9392-38E28A8C3F55}"/>
              </a:ext>
            </a:extLst>
          </p:cNvPr>
          <p:cNvSpPr/>
          <p:nvPr/>
        </p:nvSpPr>
        <p:spPr>
          <a:xfrm>
            <a:off x="3563888" y="3305146"/>
            <a:ext cx="12241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PC mit Programm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0D08EBE-1F6C-4F1D-825C-2E6435B24C77}"/>
              </a:ext>
            </a:extLst>
          </p:cNvPr>
          <p:cNvSpPr/>
          <p:nvPr/>
        </p:nvSpPr>
        <p:spPr>
          <a:xfrm>
            <a:off x="5940152" y="3305146"/>
            <a:ext cx="12241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Sounds</a:t>
            </a: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5481BF7F-00A1-4271-BCE5-909DEB80E5E5}"/>
              </a:ext>
            </a:extLst>
          </p:cNvPr>
          <p:cNvSpPr/>
          <p:nvPr/>
        </p:nvSpPr>
        <p:spPr>
          <a:xfrm>
            <a:off x="2627784" y="3573016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CDD73A68-461D-4D12-B872-C237B3342CDB}"/>
              </a:ext>
            </a:extLst>
          </p:cNvPr>
          <p:cNvSpPr/>
          <p:nvPr/>
        </p:nvSpPr>
        <p:spPr>
          <a:xfrm>
            <a:off x="5067672" y="3593929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oben 8">
            <a:extLst>
              <a:ext uri="{FF2B5EF4-FFF2-40B4-BE49-F238E27FC236}">
                <a16:creationId xmlns:a16="http://schemas.microsoft.com/office/drawing/2014/main" id="{32802EBC-7900-4FBB-A152-CCCA40B4E9ED}"/>
              </a:ext>
            </a:extLst>
          </p:cNvPr>
          <p:cNvSpPr/>
          <p:nvPr/>
        </p:nvSpPr>
        <p:spPr>
          <a:xfrm>
            <a:off x="1547664" y="4499828"/>
            <a:ext cx="288032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oben 9">
            <a:extLst>
              <a:ext uri="{FF2B5EF4-FFF2-40B4-BE49-F238E27FC236}">
                <a16:creationId xmlns:a16="http://schemas.microsoft.com/office/drawing/2014/main" id="{BA86586F-73AB-47B1-99C3-1A8B51E40CFC}"/>
              </a:ext>
            </a:extLst>
          </p:cNvPr>
          <p:cNvSpPr/>
          <p:nvPr/>
        </p:nvSpPr>
        <p:spPr>
          <a:xfrm rot="10800000">
            <a:off x="6408204" y="4499828"/>
            <a:ext cx="288032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oben 10">
            <a:extLst>
              <a:ext uri="{FF2B5EF4-FFF2-40B4-BE49-F238E27FC236}">
                <a16:creationId xmlns:a16="http://schemas.microsoft.com/office/drawing/2014/main" id="{E5025865-954E-4798-83AA-FAB72797B198}"/>
              </a:ext>
            </a:extLst>
          </p:cNvPr>
          <p:cNvSpPr/>
          <p:nvPr/>
        </p:nvSpPr>
        <p:spPr>
          <a:xfrm>
            <a:off x="4031940" y="4437112"/>
            <a:ext cx="288032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B62CFFD-E09F-4055-8FC6-2AB60A5C190F}"/>
              </a:ext>
            </a:extLst>
          </p:cNvPr>
          <p:cNvSpPr txBox="1"/>
          <p:nvPr/>
        </p:nvSpPr>
        <p:spPr>
          <a:xfrm>
            <a:off x="1052767" y="4995294"/>
            <a:ext cx="13949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DJ spielt live,</a:t>
            </a:r>
          </a:p>
          <a:p>
            <a:pPr algn="ctr"/>
            <a:r>
              <a:rPr lang="de-DE" dirty="0"/>
              <a:t>reagiert auf</a:t>
            </a:r>
          </a:p>
          <a:p>
            <a:pPr algn="ctr"/>
            <a:r>
              <a:rPr lang="de-DE" dirty="0"/>
              <a:t>Publikum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A98FBD-C7EF-4C04-9AAC-D43E78AB89E5}"/>
              </a:ext>
            </a:extLst>
          </p:cNvPr>
          <p:cNvSpPr txBox="1"/>
          <p:nvPr/>
        </p:nvSpPr>
        <p:spPr>
          <a:xfrm>
            <a:off x="3491880" y="4885872"/>
            <a:ext cx="1493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vorab</a:t>
            </a:r>
          </a:p>
          <a:p>
            <a:r>
              <a:rPr lang="de-DE" dirty="0"/>
              <a:t>programmiert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4D93382-4D02-4299-BD1B-B482A00710DC}"/>
              </a:ext>
            </a:extLst>
          </p:cNvPr>
          <p:cNvSpPr txBox="1"/>
          <p:nvPr/>
        </p:nvSpPr>
        <p:spPr>
          <a:xfrm>
            <a:off x="6051226" y="5024371"/>
            <a:ext cx="1113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Publikum </a:t>
            </a:r>
          </a:p>
          <a:p>
            <a:pPr algn="ctr"/>
            <a:r>
              <a:rPr lang="de-DE" dirty="0"/>
              <a:t>reagiert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06E4A582-440A-4D7C-8A04-2CA5EA1B4A15}"/>
              </a:ext>
            </a:extLst>
          </p:cNvPr>
          <p:cNvCxnSpPr>
            <a:cxnSpLocks/>
          </p:cNvCxnSpPr>
          <p:nvPr/>
        </p:nvCxnSpPr>
        <p:spPr>
          <a:xfrm flipH="1">
            <a:off x="2236827" y="5733256"/>
            <a:ext cx="437093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104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BFFBF6A-86F2-494D-9A86-80F8EE3D60B1}"/>
              </a:ext>
            </a:extLst>
          </p:cNvPr>
          <p:cNvSpPr txBox="1"/>
          <p:nvPr/>
        </p:nvSpPr>
        <p:spPr>
          <a:xfrm>
            <a:off x="731046" y="908720"/>
            <a:ext cx="780139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/>
              <a:t>Anwendung von MIDI 3:</a:t>
            </a:r>
          </a:p>
          <a:p>
            <a:r>
              <a:rPr lang="de-DE" sz="1600" b="1" dirty="0"/>
              <a:t>Controller</a:t>
            </a:r>
            <a:r>
              <a:rPr lang="de-DE" sz="1600" dirty="0"/>
              <a:t> (= eine Gerät, mit dem MIDI-Programme abspielbar und manipulierbar sind, z.B. ein Keyboard oder ein DJ-Controller)</a:t>
            </a:r>
          </a:p>
        </p:txBody>
      </p:sp>
      <p:pic>
        <p:nvPicPr>
          <p:cNvPr id="4" name="Onlinemedien 3" title="Ein DJ-Controller">
            <a:hlinkClick r:id="" action="ppaction://media"/>
            <a:extLst>
              <a:ext uri="{FF2B5EF4-FFF2-40B4-BE49-F238E27FC236}">
                <a16:creationId xmlns:a16="http://schemas.microsoft.com/office/drawing/2014/main" id="{EECFC69B-8917-4748-AE77-3FF90AE5A95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5616" y="1916832"/>
            <a:ext cx="6742626" cy="380958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CE5A25D-3487-4526-A54C-842637EEE389}"/>
              </a:ext>
            </a:extLst>
          </p:cNvPr>
          <p:cNvSpPr txBox="1"/>
          <p:nvPr/>
        </p:nvSpPr>
        <p:spPr>
          <a:xfrm>
            <a:off x="2483768" y="6165304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hlinkClick r:id="rId4"/>
              </a:rPr>
              <a:t>https://www.youtube.com/watch?v=OtcToguhf3s</a:t>
            </a:r>
            <a:r>
              <a:rPr lang="de-D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335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3633B35-05EA-4170-BC2C-6413FBBA894F}"/>
              </a:ext>
            </a:extLst>
          </p:cNvPr>
          <p:cNvSpPr txBox="1"/>
          <p:nvPr/>
        </p:nvSpPr>
        <p:spPr>
          <a:xfrm>
            <a:off x="1200468" y="908720"/>
            <a:ext cx="6743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Groovebox</a:t>
            </a:r>
            <a:r>
              <a:rPr lang="de-DE" sz="2400" dirty="0"/>
              <a:t>, </a:t>
            </a:r>
            <a:r>
              <a:rPr lang="de-DE" sz="2400" dirty="0" err="1"/>
              <a:t>Drumpads</a:t>
            </a:r>
            <a:r>
              <a:rPr lang="de-DE" sz="2400" dirty="0"/>
              <a:t> und verwandte Instrumente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E6A3B58-4316-4908-BC48-B5ED567F859C}"/>
              </a:ext>
            </a:extLst>
          </p:cNvPr>
          <p:cNvSpPr/>
          <p:nvPr/>
        </p:nvSpPr>
        <p:spPr>
          <a:xfrm>
            <a:off x="1187623" y="3019090"/>
            <a:ext cx="1728192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Eingabe -Ebene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62D64B2-FF7A-4A1A-935B-29BD87ADA353}"/>
              </a:ext>
            </a:extLst>
          </p:cNvPr>
          <p:cNvSpPr/>
          <p:nvPr/>
        </p:nvSpPr>
        <p:spPr>
          <a:xfrm>
            <a:off x="5724127" y="3105906"/>
            <a:ext cx="1728192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Ausgabe-Ebene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C749737-51EE-46F9-9CE7-B6A00EF60ED5}"/>
              </a:ext>
            </a:extLst>
          </p:cNvPr>
          <p:cNvSpPr/>
          <p:nvPr/>
        </p:nvSpPr>
        <p:spPr>
          <a:xfrm>
            <a:off x="3563888" y="3068960"/>
            <a:ext cx="1728192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Soundprogrammier-Ebene</a:t>
            </a: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7A0C5447-5D64-4A96-A52D-25011478578D}"/>
              </a:ext>
            </a:extLst>
          </p:cNvPr>
          <p:cNvSpPr/>
          <p:nvPr/>
        </p:nvSpPr>
        <p:spPr>
          <a:xfrm>
            <a:off x="3059831" y="3523146"/>
            <a:ext cx="288031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2B7A2164-B8B4-4DCF-B289-89D36661D34B}"/>
              </a:ext>
            </a:extLst>
          </p:cNvPr>
          <p:cNvSpPr/>
          <p:nvPr/>
        </p:nvSpPr>
        <p:spPr>
          <a:xfrm>
            <a:off x="5355706" y="3523146"/>
            <a:ext cx="288031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0B2405A-6221-4083-B241-06F615CE4FBE}"/>
              </a:ext>
            </a:extLst>
          </p:cNvPr>
          <p:cNvSpPr txBox="1"/>
          <p:nvPr/>
        </p:nvSpPr>
        <p:spPr>
          <a:xfrm>
            <a:off x="1013044" y="4974181"/>
            <a:ext cx="2075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Berührungsempfinliche</a:t>
            </a:r>
            <a:r>
              <a:rPr lang="de-DE" dirty="0"/>
              <a:t> Flächen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Regler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Schalter/Knöpfe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EC9A383-1899-4C6B-B457-3B30B79F722B}"/>
              </a:ext>
            </a:extLst>
          </p:cNvPr>
          <p:cNvSpPr txBox="1"/>
          <p:nvPr/>
        </p:nvSpPr>
        <p:spPr>
          <a:xfrm>
            <a:off x="3707760" y="5066600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Einzelsounds oder ganze Patterns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091D40A-147F-4A03-8DBF-17F51F4BB189}"/>
              </a:ext>
            </a:extLst>
          </p:cNvPr>
          <p:cNvSpPr txBox="1"/>
          <p:nvPr/>
        </p:nvSpPr>
        <p:spPr>
          <a:xfrm>
            <a:off x="5940151" y="5112680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Direkte oder modifizierbare</a:t>
            </a:r>
          </a:p>
          <a:p>
            <a:r>
              <a:rPr lang="de-DE" dirty="0"/>
              <a:t>Ausgabe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4CB2666-3F6B-47D5-A456-7FA78C220672}"/>
              </a:ext>
            </a:extLst>
          </p:cNvPr>
          <p:cNvSpPr txBox="1"/>
          <p:nvPr/>
        </p:nvSpPr>
        <p:spPr>
          <a:xfrm>
            <a:off x="1331640" y="1916832"/>
            <a:ext cx="608179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Ziel: manuelle Steuerung elektronischer Klänge für den Live-Act</a:t>
            </a:r>
          </a:p>
        </p:txBody>
      </p:sp>
    </p:spTree>
    <p:extLst>
      <p:ext uri="{BB962C8B-B14F-4D97-AF65-F5344CB8AC3E}">
        <p14:creationId xmlns:p14="http://schemas.microsoft.com/office/powerpoint/2010/main" val="2665981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3633B35-05EA-4170-BC2C-6413FBBA894F}"/>
              </a:ext>
            </a:extLst>
          </p:cNvPr>
          <p:cNvSpPr txBox="1"/>
          <p:nvPr/>
        </p:nvSpPr>
        <p:spPr>
          <a:xfrm>
            <a:off x="1200468" y="908720"/>
            <a:ext cx="6743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Groovebox</a:t>
            </a:r>
            <a:r>
              <a:rPr lang="de-DE" sz="2400" dirty="0"/>
              <a:t>, </a:t>
            </a:r>
            <a:r>
              <a:rPr lang="de-DE" sz="2400" dirty="0" err="1"/>
              <a:t>Drumpads</a:t>
            </a:r>
            <a:r>
              <a:rPr lang="de-DE" sz="2400" dirty="0"/>
              <a:t> und verwandte Instrumente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F28C855-CD66-4894-B47B-C7E9A79F62F3}"/>
              </a:ext>
            </a:extLst>
          </p:cNvPr>
          <p:cNvSpPr txBox="1"/>
          <p:nvPr/>
        </p:nvSpPr>
        <p:spPr>
          <a:xfrm>
            <a:off x="2987824" y="5877272"/>
            <a:ext cx="3374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KaosPad</a:t>
            </a:r>
            <a:r>
              <a:rPr lang="de-DE" dirty="0"/>
              <a:t> – </a:t>
            </a:r>
            <a:r>
              <a:rPr lang="de-DE" dirty="0" err="1"/>
              <a:t>TenoriOn</a:t>
            </a:r>
            <a:r>
              <a:rPr lang="de-DE" dirty="0"/>
              <a:t> - </a:t>
            </a:r>
            <a:r>
              <a:rPr lang="de-DE" dirty="0" err="1"/>
              <a:t>RaveOlution</a:t>
            </a:r>
            <a:endParaRPr lang="de-DE" dirty="0"/>
          </a:p>
        </p:txBody>
      </p:sp>
      <p:pic>
        <p:nvPicPr>
          <p:cNvPr id="5" name="Onlinemedien 4" title="e-beat - Interaktionsinstrumente">
            <a:hlinkClick r:id="" action="ppaction://media"/>
            <a:extLst>
              <a:ext uri="{FF2B5EF4-FFF2-40B4-BE49-F238E27FC236}">
                <a16:creationId xmlns:a16="http://schemas.microsoft.com/office/drawing/2014/main" id="{32B10C4C-F0AD-4EF9-AB06-36745A28EC5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1720" y="1538790"/>
            <a:ext cx="5496611" cy="412245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3FBE65B-9A6D-4B79-BF1E-545F62F63018}"/>
              </a:ext>
            </a:extLst>
          </p:cNvPr>
          <p:cNvSpPr txBox="1"/>
          <p:nvPr/>
        </p:nvSpPr>
        <p:spPr>
          <a:xfrm>
            <a:off x="2483768" y="6447391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hlinkClick r:id="rId4"/>
              </a:rPr>
              <a:t>https://www.youtube.com/watch?v=DhKOyYwhIrQ</a:t>
            </a:r>
            <a:r>
              <a:rPr lang="de-DE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550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E8483AC-A2A9-412F-A25B-A1E42358BD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74" y="1340768"/>
            <a:ext cx="7729252" cy="434725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0910F98-4A4B-4333-94A9-EB429B86BDC3}"/>
              </a:ext>
            </a:extLst>
          </p:cNvPr>
          <p:cNvSpPr txBox="1"/>
          <p:nvPr/>
        </p:nvSpPr>
        <p:spPr>
          <a:xfrm>
            <a:off x="686133" y="800642"/>
            <a:ext cx="261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Beispiel 1 eines „Settings“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BFC09DC-D5B5-4BE7-9E49-F4A5B3A6DB18}"/>
              </a:ext>
            </a:extLst>
          </p:cNvPr>
          <p:cNvSpPr txBox="1"/>
          <p:nvPr/>
        </p:nvSpPr>
        <p:spPr>
          <a:xfrm>
            <a:off x="505085" y="6060125"/>
            <a:ext cx="813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Performance am 4.12.2021 im „</a:t>
            </a:r>
            <a:r>
              <a:rPr lang="de-DE" dirty="0" err="1"/>
              <a:t>Tanque</a:t>
            </a:r>
            <a:r>
              <a:rPr lang="de-DE" dirty="0"/>
              <a:t>“ von Teneriffa </a:t>
            </a:r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https://youtu.be/7cRuVqtEihg</a:t>
            </a: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7733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0910F98-4A4B-4333-94A9-EB429B86BDC3}"/>
              </a:ext>
            </a:extLst>
          </p:cNvPr>
          <p:cNvSpPr txBox="1"/>
          <p:nvPr/>
        </p:nvSpPr>
        <p:spPr>
          <a:xfrm>
            <a:off x="686133" y="800642"/>
            <a:ext cx="261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Beispiel 1 eines „Settings“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BFC09DC-D5B5-4BE7-9E49-F4A5B3A6DB18}"/>
              </a:ext>
            </a:extLst>
          </p:cNvPr>
          <p:cNvSpPr txBox="1"/>
          <p:nvPr/>
        </p:nvSpPr>
        <p:spPr>
          <a:xfrm>
            <a:off x="505085" y="6060125"/>
            <a:ext cx="813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Performance am 4.12.2021 im „</a:t>
            </a:r>
            <a:r>
              <a:rPr lang="de-DE" dirty="0" err="1"/>
              <a:t>Tanque</a:t>
            </a:r>
            <a:r>
              <a:rPr lang="de-DE" dirty="0"/>
              <a:t>“ von Teneriffa </a:t>
            </a:r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https://youtu.be/7cRuVqtEihg</a:t>
            </a: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de-DE" dirty="0"/>
          </a:p>
        </p:txBody>
      </p:sp>
      <p:pic>
        <p:nvPicPr>
          <p:cNvPr id="2" name="Onlinemedien 1" title="Keroxen 21 kurz">
            <a:hlinkClick r:id="" action="ppaction://media"/>
            <a:extLst>
              <a:ext uri="{FF2B5EF4-FFF2-40B4-BE49-F238E27FC236}">
                <a16:creationId xmlns:a16="http://schemas.microsoft.com/office/drawing/2014/main" id="{8DC57BA2-D389-4CDB-A7F1-9755BB9101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30910" y="1484784"/>
            <a:ext cx="713707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2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44DDE4F-F157-4535-8F23-C7F4DA2E5234}"/>
              </a:ext>
            </a:extLst>
          </p:cNvPr>
          <p:cNvSpPr txBox="1"/>
          <p:nvPr/>
        </p:nvSpPr>
        <p:spPr>
          <a:xfrm>
            <a:off x="686133" y="800642"/>
            <a:ext cx="261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Beispiel 2 eines „Settings“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E917303-BCCA-443B-8BA9-12409E85E83D}"/>
              </a:ext>
            </a:extLst>
          </p:cNvPr>
          <p:cNvSpPr txBox="1"/>
          <p:nvPr/>
        </p:nvSpPr>
        <p:spPr>
          <a:xfrm>
            <a:off x="1836913" y="5717333"/>
            <a:ext cx="5316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„Brain &amp; Body“ verwendet eine </a:t>
            </a:r>
            <a:r>
              <a:rPr lang="de-DE" dirty="0" err="1"/>
              <a:t>midifizierte</a:t>
            </a:r>
            <a:r>
              <a:rPr lang="de-DE" dirty="0"/>
              <a:t> Stepplatte.</a:t>
            </a:r>
          </a:p>
        </p:txBody>
      </p:sp>
      <p:pic>
        <p:nvPicPr>
          <p:cNvPr id="5" name="Onlinemedien 4" title="Stepplatte Brain and Body">
            <a:hlinkClick r:id="" action="ppaction://media"/>
            <a:extLst>
              <a:ext uri="{FF2B5EF4-FFF2-40B4-BE49-F238E27FC236}">
                <a16:creationId xmlns:a16="http://schemas.microsoft.com/office/drawing/2014/main" id="{6574AEB6-B664-4A4B-A99F-8EB4D1E10B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7664" y="1326860"/>
            <a:ext cx="5605704" cy="420427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372CED0-1DCC-487A-AD64-25BE3043C3D9}"/>
              </a:ext>
            </a:extLst>
          </p:cNvPr>
          <p:cNvSpPr txBox="1"/>
          <p:nvPr/>
        </p:nvSpPr>
        <p:spPr>
          <a:xfrm>
            <a:off x="1043608" y="6381328"/>
            <a:ext cx="7704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hlinkClick r:id="rId4"/>
              </a:rPr>
              <a:t>https://www.youtube.com/watch?v=P6adClx9M60&amp;list=PLOrbiNMeluhX7WQvrZMHuye59WhrDnKsp&amp;index=3</a:t>
            </a:r>
            <a:r>
              <a:rPr lang="de-DE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578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19174F2-9E49-45BF-BBB7-B7DB007F8956}"/>
              </a:ext>
            </a:extLst>
          </p:cNvPr>
          <p:cNvSpPr txBox="1"/>
          <p:nvPr/>
        </p:nvSpPr>
        <p:spPr>
          <a:xfrm>
            <a:off x="3372216" y="3501008"/>
            <a:ext cx="2399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Ende Teil 2 Instrumente</a:t>
            </a:r>
          </a:p>
        </p:txBody>
      </p:sp>
    </p:spTree>
    <p:extLst>
      <p:ext uri="{BB962C8B-B14F-4D97-AF65-F5344CB8AC3E}">
        <p14:creationId xmlns:p14="http://schemas.microsoft.com/office/powerpoint/2010/main" val="6754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F7CB5A8-7F1C-425A-8055-5F03BC672C4F}"/>
              </a:ext>
            </a:extLst>
          </p:cNvPr>
          <p:cNvSpPr txBox="1"/>
          <p:nvPr/>
        </p:nvSpPr>
        <p:spPr>
          <a:xfrm>
            <a:off x="899592" y="764704"/>
            <a:ext cx="684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Überblick über alle „Synthese-Arten“</a:t>
            </a:r>
          </a:p>
          <a:p>
            <a:endParaRPr lang="de-DE" sz="2400" dirty="0"/>
          </a:p>
          <a:p>
            <a:pPr marL="457200" indent="-457200">
              <a:buAutoNum type="arabicPeriod"/>
            </a:pPr>
            <a:r>
              <a:rPr lang="de-DE" sz="2400" dirty="0"/>
              <a:t>Rein synthetisch Klangerzeugung, z.B. analoge und rein-digitale Synthesizer,</a:t>
            </a:r>
          </a:p>
          <a:p>
            <a:pPr marL="457200" indent="-457200">
              <a:buAutoNum type="arabicPeriod"/>
            </a:pPr>
            <a:r>
              <a:rPr lang="de-DE" sz="2400" dirty="0"/>
              <a:t>ausschließlich „samplebasiert“: es werden nur (digitale) Aufnahmen akustischer Klänge gespielt, z.B. Digitalpianos oder Sounddatei von „Sibelius“,</a:t>
            </a:r>
          </a:p>
          <a:p>
            <a:pPr marL="457200" indent="-457200">
              <a:buAutoNum type="arabicPeriod"/>
            </a:pPr>
            <a:r>
              <a:rPr lang="de-DE" sz="2400" dirty="0"/>
              <a:t>LA-Synthese: Einschwingvorgang als Sample, restlicher Klang synthetisch, z.B. PC-Soundcard.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9ACAB29-F1B7-4A82-95EC-876843FB26FE}"/>
              </a:ext>
            </a:extLst>
          </p:cNvPr>
          <p:cNvSpPr txBox="1"/>
          <p:nvPr/>
        </p:nvSpPr>
        <p:spPr>
          <a:xfrm flipH="1">
            <a:off x="1086159" y="4725144"/>
            <a:ext cx="665102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/>
              <a:t>Aufnahme, Manipulation und Wiedergabe von Samples erfordert ein Computerprogramm und entsprechend große Speicher.</a:t>
            </a:r>
          </a:p>
        </p:txBody>
      </p:sp>
    </p:spTree>
    <p:extLst>
      <p:ext uri="{BB962C8B-B14F-4D97-AF65-F5344CB8AC3E}">
        <p14:creationId xmlns:p14="http://schemas.microsoft.com/office/powerpoint/2010/main" val="2156957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64AB9FAD-0808-4820-8A75-28F3FF704E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836254"/>
              </p:ext>
            </p:extLst>
          </p:nvPr>
        </p:nvGraphicFramePr>
        <p:xfrm>
          <a:off x="971600" y="1988840"/>
          <a:ext cx="4871841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3" imgW="10222200" imgH="3466440" progId="">
                  <p:embed/>
                </p:oleObj>
              </mc:Choice>
              <mc:Fallback>
                <p:oleObj r:id="rId3" imgW="10222200" imgH="34664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1988840"/>
                        <a:ext cx="4871841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85685242-B786-4FCA-8DFA-52B24580EADF}"/>
              </a:ext>
            </a:extLst>
          </p:cNvPr>
          <p:cNvSpPr txBox="1"/>
          <p:nvPr/>
        </p:nvSpPr>
        <p:spPr>
          <a:xfrm>
            <a:off x="1043608" y="1052736"/>
            <a:ext cx="2779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1988: „Workstation“</a:t>
            </a:r>
          </a:p>
        </p:txBody>
      </p:sp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2C863932-7DB7-4392-B0CA-2DF0825B70FF}"/>
              </a:ext>
            </a:extLst>
          </p:cNvPr>
          <p:cNvSpPr/>
          <p:nvPr/>
        </p:nvSpPr>
        <p:spPr>
          <a:xfrm>
            <a:off x="1403648" y="3717032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nach unten 6">
            <a:extLst>
              <a:ext uri="{FF2B5EF4-FFF2-40B4-BE49-F238E27FC236}">
                <a16:creationId xmlns:a16="http://schemas.microsoft.com/office/drawing/2014/main" id="{8166B111-84C0-459E-B1E2-07DC92EEF887}"/>
              </a:ext>
            </a:extLst>
          </p:cNvPr>
          <p:cNvSpPr/>
          <p:nvPr/>
        </p:nvSpPr>
        <p:spPr>
          <a:xfrm>
            <a:off x="4139952" y="3732885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0DF0E44-DA36-46FE-A06D-CB43F57476EA}"/>
              </a:ext>
            </a:extLst>
          </p:cNvPr>
          <p:cNvSpPr txBox="1"/>
          <p:nvPr/>
        </p:nvSpPr>
        <p:spPr>
          <a:xfrm>
            <a:off x="1043608" y="4404393"/>
            <a:ext cx="1491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LA-Synthese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2CA582F-1FED-4AC3-A9DA-190E8DD6EE7F}"/>
              </a:ext>
            </a:extLst>
          </p:cNvPr>
          <p:cNvSpPr txBox="1"/>
          <p:nvPr/>
        </p:nvSpPr>
        <p:spPr>
          <a:xfrm>
            <a:off x="3635896" y="4365104"/>
            <a:ext cx="3181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Integrierter MIDI-Sequenzer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7625AC3-3869-444D-9841-7D82E3BB0EE1}"/>
              </a:ext>
            </a:extLst>
          </p:cNvPr>
          <p:cNvSpPr txBox="1"/>
          <p:nvPr/>
        </p:nvSpPr>
        <p:spPr>
          <a:xfrm>
            <a:off x="863588" y="5205099"/>
            <a:ext cx="727280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Demo zur LA-Synthese: ein Klavier ist am Einschwingvorgang zu erkennen, der stationäre Klang und Ausschwingvorgang sind relativ irrelevant.</a:t>
            </a:r>
          </a:p>
          <a:p>
            <a:r>
              <a:rPr lang="de-DE" dirty="0"/>
              <a:t>Ein Klavier mit und ohne Einschwingvorgang: </a:t>
            </a:r>
            <a:r>
              <a:rPr lang="de-DE" dirty="0">
                <a:hlinkClick r:id="rId5"/>
              </a:rPr>
              <a:t>https://www.musik-for.uni-oldenburg.de/EM2022/einschwingvorgang-klavier.mp3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1100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CC79979-A8C0-4440-839A-6D4DDE406EE8}"/>
              </a:ext>
            </a:extLst>
          </p:cNvPr>
          <p:cNvSpPr/>
          <p:nvPr/>
        </p:nvSpPr>
        <p:spPr>
          <a:xfrm>
            <a:off x="1773884" y="634699"/>
            <a:ext cx="4719562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de-DE" sz="2400" b="1" dirty="0">
                <a:ln w="9525">
                  <a:solidFill>
                    <a:schemeClr val="bg1"/>
                  </a:solidFill>
                  <a:prstDash val="solid"/>
                </a:ln>
              </a:rPr>
              <a:t>1983: MIDI</a:t>
            </a:r>
          </a:p>
          <a:p>
            <a:pPr algn="ctr"/>
            <a:r>
              <a:rPr lang="de-DE" sz="2400" b="1" dirty="0">
                <a:ln w="9525">
                  <a:solidFill>
                    <a:schemeClr val="bg1"/>
                  </a:solidFill>
                  <a:prstDash val="solid"/>
                </a:ln>
              </a:rPr>
              <a:t>Musical Instrument Digital Interface</a:t>
            </a:r>
          </a:p>
        </p:txBody>
      </p:sp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A3276B6E-BF68-49E1-ABC6-A9E187EC651E}"/>
              </a:ext>
            </a:extLst>
          </p:cNvPr>
          <p:cNvSpPr/>
          <p:nvPr/>
        </p:nvSpPr>
        <p:spPr>
          <a:xfrm>
            <a:off x="3998592" y="1713226"/>
            <a:ext cx="308255" cy="3703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8824BE2-0EBA-41C4-B7AB-169567D86832}"/>
              </a:ext>
            </a:extLst>
          </p:cNvPr>
          <p:cNvSpPr txBox="1"/>
          <p:nvPr/>
        </p:nvSpPr>
        <p:spPr>
          <a:xfrm>
            <a:off x="1144551" y="2163165"/>
            <a:ext cx="667096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600" dirty="0"/>
              <a:t>Keyboards und Synthesizer miteinander verbinden,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600" dirty="0"/>
              <a:t>Spielaktionen auf einen Keyboard digital ohne Audiodatei aufzeichnen,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600" dirty="0"/>
              <a:t>größere Musikstücke mit geringen Datenmengen aufzeichnen,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600" dirty="0"/>
              <a:t>Klangprogramme universell aufzeichnen und gegenseitig austauschen,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600" dirty="0"/>
              <a:t>Trennung von Tastatur und „Soundmodul“: viele Sounds von einer Tastatur aus spielen.</a:t>
            </a:r>
          </a:p>
        </p:txBody>
      </p:sp>
      <p:sp>
        <p:nvSpPr>
          <p:cNvPr id="5" name="Pfeil: nach unten 4">
            <a:extLst>
              <a:ext uri="{FF2B5EF4-FFF2-40B4-BE49-F238E27FC236}">
                <a16:creationId xmlns:a16="http://schemas.microsoft.com/office/drawing/2014/main" id="{F75F5206-66F4-4F64-B753-D6FE9923E6AC}"/>
              </a:ext>
            </a:extLst>
          </p:cNvPr>
          <p:cNvSpPr/>
          <p:nvPr/>
        </p:nvSpPr>
        <p:spPr>
          <a:xfrm>
            <a:off x="3960483" y="3855527"/>
            <a:ext cx="346364" cy="406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7086ADE-EA3E-4FD3-8834-E310490D0753}"/>
              </a:ext>
            </a:extLst>
          </p:cNvPr>
          <p:cNvSpPr txBox="1"/>
          <p:nvPr/>
        </p:nvSpPr>
        <p:spPr>
          <a:xfrm>
            <a:off x="1234666" y="4453378"/>
            <a:ext cx="6580849" cy="15696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/>
              <a:t>Später: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Midirecording</a:t>
            </a:r>
            <a:r>
              <a:rPr lang="de-DE" sz="1600" dirty="0"/>
              <a:t> – „Sequenzer-Software“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Standard </a:t>
            </a:r>
            <a:r>
              <a:rPr lang="de-DE" sz="1600" dirty="0" err="1"/>
              <a:t>Midifiles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GM-Soundbibliothek („Soundcard)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Algorithmisches Komponieren (z.B. MAX)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Notenprogramme </a:t>
            </a:r>
          </a:p>
        </p:txBody>
      </p:sp>
    </p:spTree>
    <p:extLst>
      <p:ext uri="{BB962C8B-B14F-4D97-AF65-F5344CB8AC3E}">
        <p14:creationId xmlns:p14="http://schemas.microsoft.com/office/powerpoint/2010/main" val="3679253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D65D9C3-DD8C-4D57-82F3-CB06976C17EA}"/>
              </a:ext>
            </a:extLst>
          </p:cNvPr>
          <p:cNvSpPr txBox="1"/>
          <p:nvPr/>
        </p:nvSpPr>
        <p:spPr>
          <a:xfrm>
            <a:off x="810491" y="1529196"/>
            <a:ext cx="17828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Grundidee 1 von MIDI: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F71985E-7CE7-49F1-95E8-95BF8ADAA2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55" y="1589259"/>
            <a:ext cx="4924113" cy="3679482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9F6E895F-84DA-4DF2-8952-5321C4E2B7F7}"/>
              </a:ext>
            </a:extLst>
          </p:cNvPr>
          <p:cNvSpPr/>
          <p:nvPr/>
        </p:nvSpPr>
        <p:spPr>
          <a:xfrm>
            <a:off x="1052945" y="2450523"/>
            <a:ext cx="2168237" cy="914400"/>
          </a:xfrm>
          <a:prstGeom prst="rightArrow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3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Synthis miteinander koppeln</a:t>
            </a:r>
          </a:p>
        </p:txBody>
      </p:sp>
    </p:spTree>
    <p:extLst>
      <p:ext uri="{BB962C8B-B14F-4D97-AF65-F5344CB8AC3E}">
        <p14:creationId xmlns:p14="http://schemas.microsoft.com/office/powerpoint/2010/main" val="3418530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F0F52C9-503D-451F-8642-A056E802B3FD}"/>
              </a:ext>
            </a:extLst>
          </p:cNvPr>
          <p:cNvSpPr txBox="1"/>
          <p:nvPr/>
        </p:nvSpPr>
        <p:spPr>
          <a:xfrm>
            <a:off x="810491" y="1529196"/>
            <a:ext cx="17828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Grundidee 2 von MIDI: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F99D60E-9CBF-49F2-9DEE-2A68BA060AF9}"/>
              </a:ext>
            </a:extLst>
          </p:cNvPr>
          <p:cNvSpPr txBox="1"/>
          <p:nvPr/>
        </p:nvSpPr>
        <p:spPr>
          <a:xfrm>
            <a:off x="955963" y="2009490"/>
            <a:ext cx="71240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/>
              <a:t>Alle musikalisch relevanten Aktionen werden digitalisiert (von 0 bis 127 durchnumeriert).</a:t>
            </a:r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7120D48E-39A8-4756-9784-278A3CEA6B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023639"/>
              </p:ext>
            </p:extLst>
          </p:nvPr>
        </p:nvGraphicFramePr>
        <p:xfrm>
          <a:off x="1043608" y="2480256"/>
          <a:ext cx="7027212" cy="2388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3" imgW="10222200" imgH="3466440" progId="">
                  <p:embed/>
                </p:oleObj>
              </mc:Choice>
              <mc:Fallback>
                <p:oleObj r:id="rId3" imgW="10222200" imgH="3466440" progId="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64AB9FAD-0808-4820-8A75-28F3FF704E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2480256"/>
                        <a:ext cx="7027212" cy="2388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824A4EFA-0146-4D45-9377-D3E311835027}"/>
              </a:ext>
            </a:extLst>
          </p:cNvPr>
          <p:cNvSpPr txBox="1"/>
          <p:nvPr/>
        </p:nvSpPr>
        <p:spPr>
          <a:xfrm>
            <a:off x="1331640" y="4869159"/>
            <a:ext cx="55828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MIDI-Nr.   36               48                60               72                84</a:t>
            </a:r>
          </a:p>
          <a:p>
            <a:r>
              <a:rPr lang="de-DE" dirty="0"/>
              <a:t>  trad.        CC                C                  </a:t>
            </a:r>
            <a:r>
              <a:rPr lang="de-DE" dirty="0" err="1"/>
              <a:t>c</a:t>
            </a:r>
            <a:r>
              <a:rPr lang="de-DE" dirty="0"/>
              <a:t>‘                c“                c³</a:t>
            </a:r>
          </a:p>
          <a:p>
            <a:r>
              <a:rPr lang="de-DE" dirty="0"/>
              <a:t>modern     C1               C2                C3               C4               C5</a:t>
            </a:r>
          </a:p>
        </p:txBody>
      </p:sp>
    </p:spTree>
    <p:extLst>
      <p:ext uri="{BB962C8B-B14F-4D97-AF65-F5344CB8AC3E}">
        <p14:creationId xmlns:p14="http://schemas.microsoft.com/office/powerpoint/2010/main" val="2893769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A084569-A6E8-4F3B-AA99-39049E67A539}"/>
              </a:ext>
            </a:extLst>
          </p:cNvPr>
          <p:cNvSpPr txBox="1"/>
          <p:nvPr/>
        </p:nvSpPr>
        <p:spPr>
          <a:xfrm>
            <a:off x="810491" y="1529196"/>
            <a:ext cx="17828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Grundidee 3 von MIDI: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53B3C6F-73D0-4272-8FE3-2658350D1DDD}"/>
              </a:ext>
            </a:extLst>
          </p:cNvPr>
          <p:cNvSpPr txBox="1"/>
          <p:nvPr/>
        </p:nvSpPr>
        <p:spPr>
          <a:xfrm>
            <a:off x="1750122" y="2069523"/>
            <a:ext cx="5021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Statt Audiodateien nur „Synthi-Aktionen“ speichern</a:t>
            </a:r>
          </a:p>
        </p:txBody>
      </p:sp>
      <p:sp>
        <p:nvSpPr>
          <p:cNvPr id="4" name="Pfeil: nach unten 3">
            <a:extLst>
              <a:ext uri="{FF2B5EF4-FFF2-40B4-BE49-F238E27FC236}">
                <a16:creationId xmlns:a16="http://schemas.microsoft.com/office/drawing/2014/main" id="{E4FA2C8F-73C2-41AF-8371-A016BD2D7ED1}"/>
              </a:ext>
            </a:extLst>
          </p:cNvPr>
          <p:cNvSpPr/>
          <p:nvPr/>
        </p:nvSpPr>
        <p:spPr>
          <a:xfrm>
            <a:off x="2750127" y="2526723"/>
            <a:ext cx="332510" cy="3948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Pfeil: nach unten 4">
            <a:extLst>
              <a:ext uri="{FF2B5EF4-FFF2-40B4-BE49-F238E27FC236}">
                <a16:creationId xmlns:a16="http://schemas.microsoft.com/office/drawing/2014/main" id="{AAF54A39-F75B-4B1F-9CB9-7B7F05730D85}"/>
              </a:ext>
            </a:extLst>
          </p:cNvPr>
          <p:cNvSpPr/>
          <p:nvPr/>
        </p:nvSpPr>
        <p:spPr>
          <a:xfrm>
            <a:off x="4700154" y="2526723"/>
            <a:ext cx="332510" cy="3948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C846551-E8A3-43CA-AEBC-170984BB8A4D}"/>
              </a:ext>
            </a:extLst>
          </p:cNvPr>
          <p:cNvSpPr txBox="1"/>
          <p:nvPr/>
        </p:nvSpPr>
        <p:spPr>
          <a:xfrm>
            <a:off x="436419" y="3152001"/>
            <a:ext cx="15662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Beispiel „</a:t>
            </a:r>
            <a:r>
              <a:rPr lang="de-DE" sz="1350" dirty="0" err="1"/>
              <a:t>Oxygene</a:t>
            </a:r>
            <a:r>
              <a:rPr lang="de-DE" sz="1350" dirty="0"/>
              <a:t>“: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611BA43-ECE7-46F2-9198-9C5CBA35BBD8}"/>
              </a:ext>
            </a:extLst>
          </p:cNvPr>
          <p:cNvSpPr txBox="1"/>
          <p:nvPr/>
        </p:nvSpPr>
        <p:spPr>
          <a:xfrm>
            <a:off x="2514601" y="3290501"/>
            <a:ext cx="1136072" cy="5078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de-DE" sz="1350" dirty="0"/>
              <a:t>30 MB </a:t>
            </a:r>
            <a:r>
              <a:rPr lang="de-DE" sz="1350" dirty="0" err="1"/>
              <a:t>wav</a:t>
            </a:r>
            <a:endParaRPr lang="de-DE" sz="1350" dirty="0"/>
          </a:p>
          <a:p>
            <a:r>
              <a:rPr lang="de-DE" sz="1350" dirty="0"/>
              <a:t>  3 MB mp3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2FE8279-DFA1-4872-9DC5-00B479686A6A}"/>
              </a:ext>
            </a:extLst>
          </p:cNvPr>
          <p:cNvSpPr txBox="1"/>
          <p:nvPr/>
        </p:nvSpPr>
        <p:spPr>
          <a:xfrm>
            <a:off x="4357258" y="3290500"/>
            <a:ext cx="1136072" cy="30008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de-DE" sz="1350" dirty="0"/>
              <a:t>30 KB</a:t>
            </a:r>
          </a:p>
        </p:txBody>
      </p:sp>
      <p:sp>
        <p:nvSpPr>
          <p:cNvPr id="9" name="Pfeil: nach oben gekrümmt 8">
            <a:extLst>
              <a:ext uri="{FF2B5EF4-FFF2-40B4-BE49-F238E27FC236}">
                <a16:creationId xmlns:a16="http://schemas.microsoft.com/office/drawing/2014/main" id="{B09FDAF4-8C2F-44B4-B74A-E73F03BB1CA2}"/>
              </a:ext>
            </a:extLst>
          </p:cNvPr>
          <p:cNvSpPr/>
          <p:nvPr/>
        </p:nvSpPr>
        <p:spPr>
          <a:xfrm>
            <a:off x="3082636" y="3856759"/>
            <a:ext cx="1489364" cy="3462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chemeClr val="tx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B8FB69C-A419-4CB6-898C-EAC9FB6F9273}"/>
              </a:ext>
            </a:extLst>
          </p:cNvPr>
          <p:cNvSpPr txBox="1"/>
          <p:nvPr/>
        </p:nvSpPr>
        <p:spPr>
          <a:xfrm>
            <a:off x="3341487" y="4235935"/>
            <a:ext cx="10206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Faktor 1000</a:t>
            </a:r>
          </a:p>
        </p:txBody>
      </p:sp>
      <p:sp>
        <p:nvSpPr>
          <p:cNvPr id="11" name="Pfeil: nach unten 10">
            <a:extLst>
              <a:ext uri="{FF2B5EF4-FFF2-40B4-BE49-F238E27FC236}">
                <a16:creationId xmlns:a16="http://schemas.microsoft.com/office/drawing/2014/main" id="{B08192E1-2F58-4DAE-93E9-89CBD42E75C9}"/>
              </a:ext>
            </a:extLst>
          </p:cNvPr>
          <p:cNvSpPr/>
          <p:nvPr/>
        </p:nvSpPr>
        <p:spPr>
          <a:xfrm>
            <a:off x="5112327" y="3711286"/>
            <a:ext cx="325582" cy="4225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CABB8CB-06AF-4AA1-9AFD-60CE65678F92}"/>
              </a:ext>
            </a:extLst>
          </p:cNvPr>
          <p:cNvSpPr txBox="1"/>
          <p:nvPr/>
        </p:nvSpPr>
        <p:spPr>
          <a:xfrm>
            <a:off x="5029201" y="4338353"/>
            <a:ext cx="15561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350" dirty="0"/>
              <a:t>Notenschrift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350" dirty="0"/>
              <a:t>Instrumentieren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350" dirty="0"/>
              <a:t>Tempoänderung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350" dirty="0"/>
              <a:t>usw.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6691E10-7923-40F9-B667-97020EE15E77}"/>
              </a:ext>
            </a:extLst>
          </p:cNvPr>
          <p:cNvSpPr txBox="1"/>
          <p:nvPr/>
        </p:nvSpPr>
        <p:spPr>
          <a:xfrm>
            <a:off x="1453642" y="5805264"/>
            <a:ext cx="580723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MIDI digitalisiert genauso wie die traditionelle Notenschrift!</a:t>
            </a:r>
          </a:p>
        </p:txBody>
      </p:sp>
    </p:spTree>
    <p:extLst>
      <p:ext uri="{BB962C8B-B14F-4D97-AF65-F5344CB8AC3E}">
        <p14:creationId xmlns:p14="http://schemas.microsoft.com/office/powerpoint/2010/main" val="2142087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4083BBB-35C0-4E34-B431-531F19009FAB}"/>
              </a:ext>
            </a:extLst>
          </p:cNvPr>
          <p:cNvSpPr txBox="1"/>
          <p:nvPr/>
        </p:nvSpPr>
        <p:spPr>
          <a:xfrm>
            <a:off x="731046" y="908720"/>
            <a:ext cx="68404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/>
              <a:t>Anwendung von MIDI 1:</a:t>
            </a:r>
          </a:p>
          <a:p>
            <a:r>
              <a:rPr lang="de-DE" sz="1500" b="1" dirty="0"/>
              <a:t>Algorithmisches Komponieren </a:t>
            </a:r>
            <a:r>
              <a:rPr lang="de-DE" sz="1500" dirty="0"/>
              <a:t>durch mathematisches Manipulieren von MIDI-Zahlen: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A1F7A-44C2-4D66-82B8-660AD16B134F}"/>
              </a:ext>
            </a:extLst>
          </p:cNvPr>
          <p:cNvSpPr txBox="1"/>
          <p:nvPr/>
        </p:nvSpPr>
        <p:spPr>
          <a:xfrm>
            <a:off x="2843808" y="6237312"/>
            <a:ext cx="2147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hlinkClick r:id="rId3"/>
              </a:rPr>
              <a:t>https://youtu.be/z1GuA6kAn38</a:t>
            </a:r>
            <a:endParaRPr lang="de-DE" sz="1200" dirty="0"/>
          </a:p>
        </p:txBody>
      </p:sp>
      <p:pic>
        <p:nvPicPr>
          <p:cNvPr id="3" name="Onlinemedien 2" title="MIDI Algo">
            <a:hlinkClick r:id="" action="ppaction://media"/>
            <a:extLst>
              <a:ext uri="{FF2B5EF4-FFF2-40B4-BE49-F238E27FC236}">
                <a16:creationId xmlns:a16="http://schemas.microsoft.com/office/drawing/2014/main" id="{FCF93B15-05F1-4DFF-B839-089CB789E81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31640" y="1628800"/>
            <a:ext cx="595266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1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0D15937-605F-4ED3-8104-46306B68E785}"/>
              </a:ext>
            </a:extLst>
          </p:cNvPr>
          <p:cNvSpPr txBox="1"/>
          <p:nvPr/>
        </p:nvSpPr>
        <p:spPr>
          <a:xfrm>
            <a:off x="731046" y="908720"/>
            <a:ext cx="7464992" cy="2539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/>
              <a:t>Anwendung von MIDI 2:</a:t>
            </a:r>
          </a:p>
          <a:p>
            <a:r>
              <a:rPr lang="de-DE" sz="1600" b="1" dirty="0" err="1"/>
              <a:t>Midifiles</a:t>
            </a:r>
            <a:r>
              <a:rPr lang="de-DE" sz="1600" dirty="0"/>
              <a:t> (= eine Datei, die ausschließlich MIDI-Daten und keine Sounds enthält) werden</a:t>
            </a:r>
          </a:p>
          <a:p>
            <a:endParaRPr lang="de-DE" sz="1600" dirty="0"/>
          </a:p>
          <a:p>
            <a:pPr marL="285750" indent="-285750">
              <a:buFontTx/>
              <a:buChar char="-"/>
            </a:pPr>
            <a:r>
              <a:rPr lang="de-DE" sz="1600" dirty="0"/>
              <a:t>mit Notenprogrammen hergestellt,</a:t>
            </a:r>
          </a:p>
          <a:p>
            <a:pPr marL="285750" indent="-285750">
              <a:buFontTx/>
              <a:buChar char="-"/>
            </a:pPr>
            <a:r>
              <a:rPr lang="de-DE" sz="1600" dirty="0"/>
              <a:t>oder in sog. </a:t>
            </a:r>
            <a:r>
              <a:rPr lang="de-DE" sz="1600" dirty="0" err="1"/>
              <a:t>Sequenzerprogrammen</a:t>
            </a:r>
            <a:r>
              <a:rPr lang="de-DE" sz="1600" dirty="0"/>
              <a:t> explizit zusammen gestellt,</a:t>
            </a:r>
          </a:p>
          <a:p>
            <a:pPr marL="285750" indent="-285750">
              <a:buFontTx/>
              <a:buChar char="-"/>
            </a:pPr>
            <a:r>
              <a:rPr lang="de-DE" sz="1600" dirty="0"/>
              <a:t>oder direkt auf einem MIDI-Recorder aufgenommen.</a:t>
            </a:r>
          </a:p>
          <a:p>
            <a:endParaRPr lang="de-DE" sz="1600" dirty="0"/>
          </a:p>
          <a:p>
            <a:pPr marL="285750" indent="-285750">
              <a:buFontTx/>
              <a:buChar char="-"/>
            </a:pPr>
            <a:r>
              <a:rPr lang="de-DE" sz="1600" dirty="0"/>
              <a:t>auf einer PC-Soundcard abgespielt,</a:t>
            </a:r>
          </a:p>
          <a:p>
            <a:pPr marL="285750" indent="-285750">
              <a:buFontTx/>
              <a:buChar char="-"/>
            </a:pPr>
            <a:r>
              <a:rPr lang="de-DE" sz="1600" dirty="0"/>
              <a:t>verwendet, um Samples zu triggern,</a:t>
            </a:r>
          </a:p>
          <a:p>
            <a:pPr marL="285750" indent="-285750">
              <a:buFontTx/>
              <a:buChar char="-"/>
            </a:pPr>
            <a:r>
              <a:rPr lang="de-DE" sz="1600" dirty="0"/>
              <a:t>dienen </a:t>
            </a:r>
            <a:r>
              <a:rPr lang="de-DE" sz="1600" dirty="0" err="1"/>
              <a:t>Notenprogammen</a:t>
            </a:r>
            <a:r>
              <a:rPr lang="de-DE" sz="1600" dirty="0"/>
              <a:t> als Grundlage für Notendruck.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9720E85-82A7-447C-BE31-860B465A126A}"/>
              </a:ext>
            </a:extLst>
          </p:cNvPr>
          <p:cNvSpPr txBox="1"/>
          <p:nvPr/>
        </p:nvSpPr>
        <p:spPr>
          <a:xfrm>
            <a:off x="899592" y="4005064"/>
            <a:ext cx="4510209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Datei-Endungen:</a:t>
            </a:r>
          </a:p>
          <a:p>
            <a:endParaRPr lang="de-DE" dirty="0"/>
          </a:p>
          <a:p>
            <a:r>
              <a:rPr lang="de-DE" dirty="0" err="1"/>
              <a:t>mid</a:t>
            </a:r>
            <a:r>
              <a:rPr lang="de-DE" dirty="0"/>
              <a:t> = </a:t>
            </a:r>
            <a:r>
              <a:rPr lang="de-DE" dirty="0" err="1"/>
              <a:t>Midifile</a:t>
            </a:r>
            <a:endParaRPr lang="de-DE" dirty="0"/>
          </a:p>
          <a:p>
            <a:r>
              <a:rPr lang="de-DE" dirty="0"/>
              <a:t>mp3 = komprimierte Audiodatei</a:t>
            </a:r>
          </a:p>
          <a:p>
            <a:r>
              <a:rPr lang="de-DE" dirty="0" err="1"/>
              <a:t>wav</a:t>
            </a:r>
            <a:r>
              <a:rPr lang="de-DE" dirty="0"/>
              <a:t> oder </a:t>
            </a:r>
            <a:r>
              <a:rPr lang="de-DE" dirty="0" err="1"/>
              <a:t>acc</a:t>
            </a:r>
            <a:r>
              <a:rPr lang="de-DE" dirty="0"/>
              <a:t> = nicht komprimierte Audiodatei</a:t>
            </a:r>
          </a:p>
        </p:txBody>
      </p:sp>
    </p:spTree>
    <p:extLst>
      <p:ext uri="{BB962C8B-B14F-4D97-AF65-F5344CB8AC3E}">
        <p14:creationId xmlns:p14="http://schemas.microsoft.com/office/powerpoint/2010/main" val="417488581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</Words>
  <Application>Microsoft Office PowerPoint</Application>
  <PresentationFormat>Bildschirmpräsentation (4:3)</PresentationFormat>
  <Paragraphs>105</Paragraphs>
  <Slides>17</Slides>
  <Notes>0</Notes>
  <HiddenSlides>0</HiddenSlides>
  <MMClips>5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17</vt:i4>
      </vt:variant>
    </vt:vector>
  </HeadingPairs>
  <TitlesOfParts>
    <vt:vector size="20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Wolfgang Martin Stroh</dc:creator>
  <cp:lastModifiedBy>Wolfgang Martin Stroh</cp:lastModifiedBy>
  <cp:revision>35</cp:revision>
  <dcterms:created xsi:type="dcterms:W3CDTF">2020-05-29T06:54:48Z</dcterms:created>
  <dcterms:modified xsi:type="dcterms:W3CDTF">2022-01-12T12:56:20Z</dcterms:modified>
</cp:coreProperties>
</file>