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0" r:id="rId4"/>
    <p:sldId id="271" r:id="rId5"/>
    <p:sldId id="258" r:id="rId6"/>
    <p:sldId id="272" r:id="rId7"/>
    <p:sldId id="259" r:id="rId8"/>
    <p:sldId id="274" r:id="rId9"/>
    <p:sldId id="275" r:id="rId10"/>
    <p:sldId id="260" r:id="rId11"/>
    <p:sldId id="261" r:id="rId12"/>
    <p:sldId id="262" r:id="rId13"/>
    <p:sldId id="276" r:id="rId14"/>
    <p:sldId id="277" r:id="rId15"/>
    <p:sldId id="278" r:id="rId16"/>
    <p:sldId id="263" r:id="rId17"/>
    <p:sldId id="279" r:id="rId18"/>
    <p:sldId id="264" r:id="rId19"/>
    <p:sldId id="265" r:id="rId20"/>
    <p:sldId id="280" r:id="rId21"/>
    <p:sldId id="267"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6C05664-1F86-4553-BE72-12989EC8EE1E}" type="datetimeFigureOut">
              <a:rPr lang="de-DE" smtClean="0"/>
              <a:pPr/>
              <a:t>09.04.2020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EEC762-6D72-4FA0-B52F-1374D928431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05664-1F86-4553-BE72-12989EC8EE1E}" type="datetimeFigureOut">
              <a:rPr lang="de-DE" smtClean="0"/>
              <a:pPr/>
              <a:t>09.04.2020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EC762-6D72-4FA0-B52F-1374D928431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4a"/><Relationship Id="rId2" Type="http://schemas.openxmlformats.org/officeDocument/2006/relationships/slideLayout" Target="../slideLayouts/slideLayout1.xml"/><Relationship Id="rId1" Type="http://schemas.openxmlformats.org/officeDocument/2006/relationships/audio"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media" Target="file:///C:\Users\wolfg\Desktop\Kurs%20El%20Musik%202020\Kursmaterialien\02Hintergruende\Ppt2a\05Strawinsky-Sacre1910.mp3" TargetMode="External"/><Relationship Id="rId2" Type="http://schemas.openxmlformats.org/officeDocument/2006/relationships/slideLayout" Target="../slideLayouts/slideLayout7.xml"/><Relationship Id="rId1" Type="http://schemas.openxmlformats.org/officeDocument/2006/relationships/audio" Target="file:///D:\EM-2020\KURS2020\02Hintergruende\Ppt2a\05Strawinsky-Sacre1910.mp3"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audio" Target="file:///D:\EM-2020\KURS2020\02Hintergruende\Ppt2a\06Rusollo-Risveglio%20di%20uns%20Citt&#224;1913.mp3" TargetMode="External"/><Relationship Id="rId5" Type="http://schemas.openxmlformats.org/officeDocument/2006/relationships/image" Target="../media/image7.png"/><Relationship Id="rId4" Type="http://schemas.microsoft.com/office/2007/relationships/media" Target="file:///C:\Users\wolfg\Desktop\Kurs%20El%20Musik%202020\Kursmaterialien\02Hintergruende\Ppt2a\06Rusollo-Risveglio%20di%20uns%20Citt&#224;1913.mp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audio" Target="file:///D:\EM-2020\KURS2020\02Hintergruende\Ppt2a\07Pratella-Laviatore1914.mp3" TargetMode="External"/><Relationship Id="rId5" Type="http://schemas.openxmlformats.org/officeDocument/2006/relationships/image" Target="../media/image16.png"/><Relationship Id="rId4" Type="http://schemas.microsoft.com/office/2007/relationships/media" Target="file:///C:\Users\wolfg\Desktop\Kurs%20El%20Musik%202020\Kursmaterialien\02Hintergruende\Ppt2a\07Pratella-Laviatore1914.mp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audio" Target="../media/media5.m4a"/><Relationship Id="rId5" Type="http://schemas.openxmlformats.org/officeDocument/2006/relationships/image" Target="../media/image1.png"/><Relationship Id="rId4" Type="http://schemas.microsoft.com/office/2007/relationships/media" Target="../media/media5.m4a"/></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audio" Target="file:///D:\EM-2020\KURS2020\02Hintergruende\Ppt2a\09Avraamow-Fabriksirenen1922.mp3" TargetMode="External"/><Relationship Id="rId5" Type="http://schemas.openxmlformats.org/officeDocument/2006/relationships/image" Target="../media/image19.png"/><Relationship Id="rId4" Type="http://schemas.microsoft.com/office/2007/relationships/media" Target="file:///C:\Users\wolfg\Desktop\Kurs%20El%20Musik%202020\Kursmaterialien\02Hintergruende\Ppt2a\09Avraamow-Fabriksirenen1922.mp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audio" Target="file:///D:\EM-2020\KURS2020\02Hintergruende\Ppt2a\10Mosolow-Eissengiesserei1926.mp3" TargetMode="External"/><Relationship Id="rId6" Type="http://schemas.openxmlformats.org/officeDocument/2006/relationships/image" Target="../media/image7.png"/><Relationship Id="rId5" Type="http://schemas.microsoft.com/office/2007/relationships/media" Target="file:///C:\Users\wolfg\Desktop\Kurs%20El%20Musik%202020\Kursmaterialien\02Hintergruende\Ppt2a\10Mosolow-Eissengiesserei1926.mp3"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audio" Target="../media/media6.m4a"/><Relationship Id="rId5" Type="http://schemas.openxmlformats.org/officeDocument/2006/relationships/image" Target="../media/image1.png"/><Relationship Id="rId4" Type="http://schemas.microsoft.com/office/2007/relationships/media" Target="../media/media6.m4a"/></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audio" Target="../media/media7.m4a"/><Relationship Id="rId5" Type="http://schemas.openxmlformats.org/officeDocument/2006/relationships/image" Target="../media/image1.png"/><Relationship Id="rId4" Type="http://schemas.microsoft.com/office/2007/relationships/media" Target="../media/media7.m4a"/></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media2.m4a"/><Relationship Id="rId5" Type="http://schemas.openxmlformats.org/officeDocument/2006/relationships/image" Target="../media/image1.png"/><Relationship Id="rId4" Type="http://schemas.microsoft.com/office/2007/relationships/media" Target="../media/media2.m4a"/></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audio" Target="../media/media8.m4a"/><Relationship Id="rId5" Type="http://schemas.openxmlformats.org/officeDocument/2006/relationships/image" Target="../media/image1.png"/><Relationship Id="rId4" Type="http://schemas.microsoft.com/office/2007/relationships/media" Target="../media/media8.m4a"/></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D:\EM-2020\KURS2020\02Hintergruende\Ppt2a\01Haba-Sechseltonstudien1928.mp3" TargetMode="External"/><Relationship Id="rId6" Type="http://schemas.openxmlformats.org/officeDocument/2006/relationships/image" Target="../media/image7.png"/><Relationship Id="rId5" Type="http://schemas.microsoft.com/office/2007/relationships/media" Target="file:///C:\Users\wolfg\Desktop\Kurs%20El%20Musik%202020\Kursmaterialien\02Hintergruende\Ppt2a\01Haba-Sechseltonstudien1928.mp3"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media/media3.m4a"/><Relationship Id="rId6" Type="http://schemas.openxmlformats.org/officeDocument/2006/relationships/image" Target="../media/image1.png"/><Relationship Id="rId5" Type="http://schemas.microsoft.com/office/2007/relationships/media" Target="../media/media3.m4a"/><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file:///D:\EM-2020\KURS2020\02Hintergruende\Ppt2a\02Webern-Sechs%20Bagatellen1911-Nr3.mp3" TargetMode="External"/><Relationship Id="rId5" Type="http://schemas.openxmlformats.org/officeDocument/2006/relationships/image" Target="../media/image7.png"/><Relationship Id="rId4" Type="http://schemas.microsoft.com/office/2007/relationships/media" Target="file:///C:\Users\wolfg\Desktop\Kurs%20El%20Musik%202020\Kursmaterialien\02Hintergruende\Ppt2a\02Webern-Sechs%20Bagatellen1911-Nr3.mp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media/media4.m4a"/><Relationship Id="rId5" Type="http://schemas.openxmlformats.org/officeDocument/2006/relationships/image" Target="../media/image1.png"/><Relationship Id="rId4" Type="http://schemas.microsoft.com/office/2007/relationships/media" Target="../media/media4.m4a"/></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file:///D:\EM-2020\KURS2020\02Hintergruende\Ppt2a\03Schoenberg-Opus10-Nr3-1911.mp3" TargetMode="External"/><Relationship Id="rId5" Type="http://schemas.openxmlformats.org/officeDocument/2006/relationships/image" Target="../media/image7.png"/><Relationship Id="rId4" Type="http://schemas.microsoft.com/office/2007/relationships/media" Target="file:///C:\Users\wolfg\Desktop\Kurs%20El%20Musik%202020\Kursmaterialien\02Hintergruende\Ppt2a\03Schoenberg-Opus10-Nr3-1911.mp3" TargetMode="External"/></Relationships>
</file>

<file path=ppt/slides/_rels/slide9.xml.rels><?xml version="1.0" encoding="UTF-8" standalone="yes"?>
<Relationships xmlns="http://schemas.openxmlformats.org/package/2006/relationships"><Relationship Id="rId3" Type="http://schemas.microsoft.com/office/2007/relationships/media" Target="file:///C:\Users\wolfg\Desktop\Kurs%20El%20Musik%202020\Kursmaterialien\02Hintergruende\Ppt2a\04Skrjabin-Prometh&#233;e1910.mp4" TargetMode="External"/><Relationship Id="rId2" Type="http://schemas.openxmlformats.org/officeDocument/2006/relationships/slideLayout" Target="../slideLayouts/slideLayout7.xml"/><Relationship Id="rId1" Type="http://schemas.openxmlformats.org/officeDocument/2006/relationships/video" Target="file:///D:\EM-2020\KURS2020\02Hintergruende\Ppt2a\04Skrjabin-Prometh&#233;e1910.mp4"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D3857CD3-74E8-4BA3-A188-107D06F49BAD}"/>
              </a:ext>
            </a:extLst>
          </p:cNvPr>
          <p:cNvSpPr txBox="1"/>
          <p:nvPr/>
        </p:nvSpPr>
        <p:spPr>
          <a:xfrm>
            <a:off x="755576" y="1556792"/>
            <a:ext cx="7737759" cy="830997"/>
          </a:xfrm>
          <a:prstGeom prst="rect">
            <a:avLst/>
          </a:prstGeom>
          <a:noFill/>
        </p:spPr>
        <p:txBody>
          <a:bodyPr wrap="none" rtlCol="0">
            <a:spAutoFit/>
          </a:bodyPr>
          <a:lstStyle/>
          <a:p>
            <a:r>
              <a:rPr lang="de-DE" sz="4800" dirty="0"/>
              <a:t>100 Jahre Elektronische Musik</a:t>
            </a:r>
          </a:p>
        </p:txBody>
      </p:sp>
      <p:sp>
        <p:nvSpPr>
          <p:cNvPr id="5" name="Textfeld 4">
            <a:extLst>
              <a:ext uri="{FF2B5EF4-FFF2-40B4-BE49-F238E27FC236}">
                <a16:creationId xmlns:a16="http://schemas.microsoft.com/office/drawing/2014/main" xmlns="" id="{7BA2BB49-5A58-4E35-9E32-7E61E9343995}"/>
              </a:ext>
            </a:extLst>
          </p:cNvPr>
          <p:cNvSpPr txBox="1"/>
          <p:nvPr/>
        </p:nvSpPr>
        <p:spPr>
          <a:xfrm>
            <a:off x="1691680" y="3573016"/>
            <a:ext cx="5709177" cy="1200329"/>
          </a:xfrm>
          <a:prstGeom prst="rect">
            <a:avLst/>
          </a:prstGeom>
          <a:noFill/>
          <a:ln>
            <a:solidFill>
              <a:schemeClr val="accent2"/>
            </a:solidFill>
          </a:ln>
          <a:effectLst>
            <a:glow rad="63500">
              <a:schemeClr val="accent4">
                <a:satMod val="175000"/>
                <a:alpha val="40000"/>
              </a:schemeClr>
            </a:glow>
          </a:effectLst>
        </p:spPr>
        <p:txBody>
          <a:bodyPr wrap="square" rtlCol="0">
            <a:spAutoFit/>
          </a:bodyPr>
          <a:lstStyle/>
          <a:p>
            <a:pPr algn="ctr"/>
            <a:r>
              <a:rPr lang="de-DE" sz="2400" dirty="0"/>
              <a:t>Das „kompositionstechnische Umfeld“ in der ersten Hälfte des 20. Jahrhunderts , aus dem heraus Elektronische Musik entstanden ist</a:t>
            </a:r>
            <a:endParaRPr lang="de-DE" sz="1600" dirty="0"/>
          </a:p>
        </p:txBody>
      </p:sp>
      <p:pic>
        <p:nvPicPr>
          <p:cNvPr id="2" name="intro">
            <a:hlinkClick r:id="" action="ppaction://media"/>
            <a:extLst>
              <a:ext uri="{FF2B5EF4-FFF2-40B4-BE49-F238E27FC236}">
                <a16:creationId xmlns:a16="http://schemas.microsoft.com/office/drawing/2014/main" xmlns="" id="{23304B9F-F88D-444C-9FA5-56126D77E4E9}"/>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368800" y="3225800"/>
            <a:ext cx="406400" cy="406400"/>
          </a:xfrm>
          <a:prstGeom prst="rect">
            <a:avLst/>
          </a:prstGeom>
        </p:spPr>
      </p:pic>
    </p:spTree>
    <p:extLst>
      <p:ext uri="{BB962C8B-B14F-4D97-AF65-F5344CB8AC3E}">
        <p14:creationId xmlns:p14="http://schemas.microsoft.com/office/powerpoint/2010/main" xmlns="" val="97250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022576" cy="369332"/>
          </a:xfrm>
          <a:prstGeom prst="rect">
            <a:avLst/>
          </a:prstGeom>
          <a:noFill/>
        </p:spPr>
        <p:txBody>
          <a:bodyPr wrap="none" rtlCol="0">
            <a:spAutoFit/>
          </a:bodyPr>
          <a:lstStyle/>
          <a:p>
            <a:r>
              <a:rPr lang="de-DE" dirty="0"/>
              <a:t>Die Emanzipation der Musikinstrumente</a:t>
            </a:r>
          </a:p>
        </p:txBody>
      </p:sp>
      <p:sp>
        <p:nvSpPr>
          <p:cNvPr id="3" name="Textfeld 2"/>
          <p:cNvSpPr txBox="1"/>
          <p:nvPr/>
        </p:nvSpPr>
        <p:spPr>
          <a:xfrm>
            <a:off x="1043608" y="2780928"/>
            <a:ext cx="7128792" cy="923330"/>
          </a:xfrm>
          <a:prstGeom prst="rect">
            <a:avLst/>
          </a:prstGeom>
          <a:noFill/>
        </p:spPr>
        <p:txBody>
          <a:bodyPr wrap="square" rtlCol="0">
            <a:spAutoFit/>
          </a:bodyPr>
          <a:lstStyle/>
          <a:p>
            <a:r>
              <a:rPr lang="de-DE" dirty="0"/>
              <a:t>Auf das Bestreben, im 20. Jahrhundert auch „moderne“ Musikinstrumente zu entwickeln und zu gebrauchen, kommen wir in der nächsten Sitzung ausführlich zu sprechen.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5139099" cy="369332"/>
          </a:xfrm>
          <a:prstGeom prst="rect">
            <a:avLst/>
          </a:prstGeom>
          <a:noFill/>
        </p:spPr>
        <p:txBody>
          <a:bodyPr wrap="none" rtlCol="0">
            <a:spAutoFit/>
          </a:bodyPr>
          <a:lstStyle/>
          <a:p>
            <a:r>
              <a:rPr lang="de-DE" dirty="0"/>
              <a:t>Die Emanzipation des Parameters Zeit und Rhythmus</a:t>
            </a:r>
          </a:p>
        </p:txBody>
      </p:sp>
      <p:sp>
        <p:nvSpPr>
          <p:cNvPr id="3" name="Rechteck 2"/>
          <p:cNvSpPr/>
          <p:nvPr/>
        </p:nvSpPr>
        <p:spPr>
          <a:xfrm>
            <a:off x="1115616" y="1340768"/>
            <a:ext cx="7704856" cy="2308324"/>
          </a:xfrm>
          <a:prstGeom prst="rect">
            <a:avLst/>
          </a:prstGeom>
        </p:spPr>
        <p:txBody>
          <a:bodyPr wrap="square">
            <a:spAutoFit/>
          </a:bodyPr>
          <a:lstStyle/>
          <a:p>
            <a:r>
              <a:rPr lang="de-DE" b="1" dirty="0"/>
              <a:t>Igor </a:t>
            </a:r>
            <a:r>
              <a:rPr lang="de-DE" b="1" dirty="0" err="1"/>
              <a:t>Strawinsky‘s</a:t>
            </a:r>
            <a:r>
              <a:rPr lang="de-DE" b="1" dirty="0"/>
              <a:t> „</a:t>
            </a:r>
            <a:r>
              <a:rPr lang="de-DE" b="1" dirty="0" err="1"/>
              <a:t>Sacre</a:t>
            </a:r>
            <a:r>
              <a:rPr lang="de-DE" b="1" dirty="0"/>
              <a:t>“ ist Beispiel eines sehr komplexen, unregelmäßigen rhythmischen Geschehens.</a:t>
            </a:r>
          </a:p>
          <a:p>
            <a:endParaRPr lang="de-DE" b="1" dirty="0"/>
          </a:p>
          <a:p>
            <a:r>
              <a:rPr lang="de-DE" b="1" dirty="0"/>
              <a:t>Die Emanzipation des Rhythmus vom einfachen periodischen Groove traditioneller Musik und die Idee, Rhythmen auch so zu komponieren wie Tonhöhen („Rhythmusmelodien“) ist eine wesentliche Aufgabe elektronischen Komponierens geworden.</a:t>
            </a:r>
          </a:p>
          <a:p>
            <a:endParaRPr lang="de-DE" b="1" dirty="0"/>
          </a:p>
        </p:txBody>
      </p:sp>
      <p:pic>
        <p:nvPicPr>
          <p:cNvPr id="4" name="05Strawinsky-Sacre1910.mp3">
            <a:hlinkClick r:id="" action="ppaction://media"/>
          </p:cNvPr>
          <p:cNvPicPr>
            <a:picLocks noChangeAspect="1"/>
          </p:cNvPicPr>
          <p:nvPr>
            <a:audioFile r:link="rId1"/>
            <p:extLst>
              <p:ext uri="{DAA4B4D4-6D71-4841-9C94-3DE7FCFB9230}">
                <p14:media xmlns:p14="http://schemas.microsoft.com/office/powerpoint/2010/main" xmlns="" r:link="rId3"/>
              </p:ext>
            </p:extLst>
          </p:nvPr>
        </p:nvPicPr>
        <p:blipFill>
          <a:blip r:embed="rId4" cstate="print"/>
          <a:stretch>
            <a:fillRect/>
          </a:stretch>
        </p:blipFill>
        <p:spPr>
          <a:xfrm>
            <a:off x="7884368" y="5589240"/>
            <a:ext cx="304800" cy="304800"/>
          </a:xfrm>
          <a:prstGeom prst="rect">
            <a:avLst/>
          </a:prstGeom>
        </p:spPr>
      </p:pic>
      <p:pic>
        <p:nvPicPr>
          <p:cNvPr id="6" name="Grafik 5" descr="sacre.jpg"/>
          <p:cNvPicPr>
            <a:picLocks noChangeAspect="1"/>
          </p:cNvPicPr>
          <p:nvPr/>
        </p:nvPicPr>
        <p:blipFill>
          <a:blip r:embed="rId5" cstate="print"/>
          <a:stretch>
            <a:fillRect/>
          </a:stretch>
        </p:blipFill>
        <p:spPr>
          <a:xfrm>
            <a:off x="1691680" y="3487206"/>
            <a:ext cx="5354960" cy="300770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2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5050613" cy="369332"/>
          </a:xfrm>
          <a:prstGeom prst="rect">
            <a:avLst/>
          </a:prstGeom>
          <a:noFill/>
        </p:spPr>
        <p:txBody>
          <a:bodyPr wrap="none" rtlCol="0">
            <a:spAutoFit/>
          </a:bodyPr>
          <a:lstStyle/>
          <a:p>
            <a:r>
              <a:rPr lang="de-DE" dirty="0"/>
              <a:t>Die Emanzipation des Geräuschs oder des „Alltags“</a:t>
            </a:r>
          </a:p>
        </p:txBody>
      </p:sp>
      <p:pic>
        <p:nvPicPr>
          <p:cNvPr id="5" name="Grafik 4" descr="Intonarumori,_1913.jpg"/>
          <p:cNvPicPr>
            <a:picLocks noChangeAspect="1"/>
          </p:cNvPicPr>
          <p:nvPr/>
        </p:nvPicPr>
        <p:blipFill>
          <a:blip r:embed="rId3" cstate="print"/>
          <a:stretch>
            <a:fillRect/>
          </a:stretch>
        </p:blipFill>
        <p:spPr>
          <a:xfrm>
            <a:off x="4139952" y="2924944"/>
            <a:ext cx="4502264" cy="3456384"/>
          </a:xfrm>
          <a:prstGeom prst="rect">
            <a:avLst/>
          </a:prstGeom>
        </p:spPr>
      </p:pic>
      <p:sp>
        <p:nvSpPr>
          <p:cNvPr id="7" name="Rechteck 6"/>
          <p:cNvSpPr/>
          <p:nvPr/>
        </p:nvSpPr>
        <p:spPr>
          <a:xfrm>
            <a:off x="1115616" y="1340768"/>
            <a:ext cx="7704856" cy="2031325"/>
          </a:xfrm>
          <a:prstGeom prst="rect">
            <a:avLst/>
          </a:prstGeom>
        </p:spPr>
        <p:txBody>
          <a:bodyPr wrap="square">
            <a:spAutoFit/>
          </a:bodyPr>
          <a:lstStyle/>
          <a:p>
            <a:r>
              <a:rPr lang="de-DE" b="1" dirty="0"/>
              <a:t>Die italienischen Futuristen haben am konsequentesten und theoretisch begründet  die Klangästhetik der traditionellen Musik in Frage gestellt und Kompositionen für Geräuschorchester und –</a:t>
            </a:r>
            <a:r>
              <a:rPr lang="de-DE" b="1" dirty="0" err="1"/>
              <a:t>instrumente</a:t>
            </a:r>
            <a:r>
              <a:rPr lang="de-DE" b="1" dirty="0"/>
              <a:t>  geschrieben. </a:t>
            </a:r>
          </a:p>
          <a:p>
            <a:endParaRPr lang="de-DE" b="1" dirty="0"/>
          </a:p>
          <a:p>
            <a:r>
              <a:rPr lang="de-DE" b="1" dirty="0"/>
              <a:t>Sie sind direkte Vorläufer der „</a:t>
            </a:r>
            <a:r>
              <a:rPr lang="de-DE" b="1" dirty="0" err="1"/>
              <a:t>musique</a:t>
            </a:r>
            <a:r>
              <a:rPr lang="de-DE" b="1" dirty="0"/>
              <a:t> </a:t>
            </a:r>
            <a:r>
              <a:rPr lang="de-DE" b="1" dirty="0" err="1"/>
              <a:t>concrète</a:t>
            </a:r>
            <a:r>
              <a:rPr lang="de-DE" b="1" dirty="0"/>
              <a:t>“, die als Vorbild für Sampling, Scratching und </a:t>
            </a:r>
            <a:r>
              <a:rPr lang="de-DE" b="1" dirty="0" err="1"/>
              <a:t>DJing</a:t>
            </a:r>
            <a:r>
              <a:rPr lang="de-DE" b="1" dirty="0"/>
              <a:t>  gilt.</a:t>
            </a:r>
          </a:p>
          <a:p>
            <a:endParaRPr lang="de-DE" b="1" dirty="0"/>
          </a:p>
        </p:txBody>
      </p:sp>
      <p:sp>
        <p:nvSpPr>
          <p:cNvPr id="8" name="Textfeld 7"/>
          <p:cNvSpPr txBox="1"/>
          <p:nvPr/>
        </p:nvSpPr>
        <p:spPr>
          <a:xfrm>
            <a:off x="1187624" y="3933056"/>
            <a:ext cx="2664296" cy="646331"/>
          </a:xfrm>
          <a:prstGeom prst="rect">
            <a:avLst/>
          </a:prstGeom>
          <a:noFill/>
        </p:spPr>
        <p:txBody>
          <a:bodyPr wrap="square" rtlCol="0">
            <a:spAutoFit/>
          </a:bodyPr>
          <a:lstStyle/>
          <a:p>
            <a:r>
              <a:rPr lang="de-DE" sz="1200" dirty="0"/>
              <a:t>Sie hören:</a:t>
            </a:r>
          </a:p>
          <a:p>
            <a:r>
              <a:rPr lang="de-DE" sz="1200" dirty="0"/>
              <a:t>„</a:t>
            </a:r>
            <a:r>
              <a:rPr lang="de-DE" sz="1200" dirty="0" err="1"/>
              <a:t>Risveglio</a:t>
            </a:r>
            <a:r>
              <a:rPr lang="de-DE" sz="1200" dirty="0"/>
              <a:t> di </a:t>
            </a:r>
            <a:r>
              <a:rPr lang="de-DE" sz="1200" dirty="0" err="1"/>
              <a:t>una</a:t>
            </a:r>
            <a:r>
              <a:rPr lang="de-DE" sz="1200" dirty="0"/>
              <a:t> </a:t>
            </a:r>
            <a:r>
              <a:rPr lang="de-DE" sz="1200" dirty="0" err="1"/>
              <a:t>città</a:t>
            </a:r>
            <a:r>
              <a:rPr lang="de-DE" sz="1200" dirty="0"/>
              <a:t>“ (1913) </a:t>
            </a:r>
          </a:p>
          <a:p>
            <a:r>
              <a:rPr lang="de-DE" sz="1200" dirty="0"/>
              <a:t>„das Erwachen einer Stadt“</a:t>
            </a:r>
          </a:p>
        </p:txBody>
      </p:sp>
      <p:pic>
        <p:nvPicPr>
          <p:cNvPr id="9" name="06Rusollo-Risveglio di uns Città1913.mp3">
            <a:hlinkClick r:id="" action="ppaction://media"/>
          </p:cNvPr>
          <p:cNvPicPr>
            <a:picLocks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1475656" y="478038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0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5050613" cy="369332"/>
          </a:xfrm>
          <a:prstGeom prst="rect">
            <a:avLst/>
          </a:prstGeom>
          <a:noFill/>
        </p:spPr>
        <p:txBody>
          <a:bodyPr wrap="none" rtlCol="0">
            <a:spAutoFit/>
          </a:bodyPr>
          <a:lstStyle/>
          <a:p>
            <a:r>
              <a:rPr lang="de-DE" dirty="0"/>
              <a:t>Die Emanzipation des Geräuschs oder des „Alltags“</a:t>
            </a:r>
          </a:p>
        </p:txBody>
      </p:sp>
      <p:pic>
        <p:nvPicPr>
          <p:cNvPr id="5" name="Grafik 4" descr="Intonarumori,_1913.jpg"/>
          <p:cNvPicPr>
            <a:picLocks noChangeAspect="1"/>
          </p:cNvPicPr>
          <p:nvPr/>
        </p:nvPicPr>
        <p:blipFill>
          <a:blip r:embed="rId3" cstate="print"/>
          <a:stretch>
            <a:fillRect/>
          </a:stretch>
        </p:blipFill>
        <p:spPr>
          <a:xfrm>
            <a:off x="4139952" y="2924944"/>
            <a:ext cx="4502264" cy="3456384"/>
          </a:xfrm>
          <a:prstGeom prst="rect">
            <a:avLst/>
          </a:prstGeom>
        </p:spPr>
      </p:pic>
      <p:sp>
        <p:nvSpPr>
          <p:cNvPr id="7" name="Rechteck 6"/>
          <p:cNvSpPr/>
          <p:nvPr/>
        </p:nvSpPr>
        <p:spPr>
          <a:xfrm>
            <a:off x="1115616" y="1340768"/>
            <a:ext cx="7704856" cy="2031325"/>
          </a:xfrm>
          <a:prstGeom prst="rect">
            <a:avLst/>
          </a:prstGeom>
        </p:spPr>
        <p:txBody>
          <a:bodyPr wrap="square">
            <a:spAutoFit/>
          </a:bodyPr>
          <a:lstStyle/>
          <a:p>
            <a:r>
              <a:rPr lang="de-DE" b="1" dirty="0"/>
              <a:t>Die italienischen Futuristen haben am konsequentesten und theoretisch begründet  die Klangästhetik der traditionellen Musik in Frage gestellt und Kompositionen für Geräuschorchester und –</a:t>
            </a:r>
            <a:r>
              <a:rPr lang="de-DE" b="1" dirty="0" err="1"/>
              <a:t>instrumente</a:t>
            </a:r>
            <a:r>
              <a:rPr lang="de-DE" b="1" dirty="0"/>
              <a:t>  geschrieben. </a:t>
            </a:r>
          </a:p>
          <a:p>
            <a:endParaRPr lang="de-DE" b="1" dirty="0"/>
          </a:p>
          <a:p>
            <a:r>
              <a:rPr lang="de-DE" b="1" dirty="0"/>
              <a:t>Sie sind direkte Vorläufer der „</a:t>
            </a:r>
            <a:r>
              <a:rPr lang="de-DE" b="1" dirty="0" err="1"/>
              <a:t>musique</a:t>
            </a:r>
            <a:r>
              <a:rPr lang="de-DE" b="1" dirty="0"/>
              <a:t> </a:t>
            </a:r>
            <a:r>
              <a:rPr lang="de-DE" b="1" dirty="0" err="1"/>
              <a:t>concrète</a:t>
            </a:r>
            <a:r>
              <a:rPr lang="de-DE" b="1" dirty="0"/>
              <a:t>“, die als Vorbild für Sampling, Scratching und </a:t>
            </a:r>
            <a:r>
              <a:rPr lang="de-DE" b="1" dirty="0" err="1"/>
              <a:t>DJing</a:t>
            </a:r>
            <a:r>
              <a:rPr lang="de-DE" b="1" dirty="0"/>
              <a:t>  gilt.</a:t>
            </a:r>
          </a:p>
          <a:p>
            <a:endParaRPr lang="de-DE" b="1" dirty="0"/>
          </a:p>
        </p:txBody>
      </p:sp>
      <p:sp>
        <p:nvSpPr>
          <p:cNvPr id="6" name="Textfeld 5"/>
          <p:cNvSpPr txBox="1"/>
          <p:nvPr/>
        </p:nvSpPr>
        <p:spPr>
          <a:xfrm>
            <a:off x="1187624" y="3933056"/>
            <a:ext cx="1944216" cy="646331"/>
          </a:xfrm>
          <a:prstGeom prst="rect">
            <a:avLst/>
          </a:prstGeom>
          <a:noFill/>
        </p:spPr>
        <p:txBody>
          <a:bodyPr wrap="square" rtlCol="0">
            <a:spAutoFit/>
          </a:bodyPr>
          <a:lstStyle/>
          <a:p>
            <a:r>
              <a:rPr lang="de-DE" sz="1200" dirty="0"/>
              <a:t>Sie hören:</a:t>
            </a:r>
          </a:p>
          <a:p>
            <a:r>
              <a:rPr lang="de-DE" sz="1200" dirty="0"/>
              <a:t>„</a:t>
            </a:r>
            <a:r>
              <a:rPr lang="de-DE" sz="1200" dirty="0" err="1"/>
              <a:t>L‘aviatore</a:t>
            </a:r>
            <a:r>
              <a:rPr lang="de-DE" sz="1200" dirty="0"/>
              <a:t> </a:t>
            </a:r>
            <a:r>
              <a:rPr lang="de-DE" sz="1200" dirty="0" err="1"/>
              <a:t>Dro</a:t>
            </a:r>
            <a:r>
              <a:rPr lang="de-DE" sz="1200" dirty="0"/>
              <a:t>“ (1914)</a:t>
            </a:r>
          </a:p>
          <a:p>
            <a:r>
              <a:rPr lang="de-DE" sz="1200" dirty="0"/>
              <a:t>“Der Flieger </a:t>
            </a:r>
            <a:r>
              <a:rPr lang="de-DE" sz="1200" dirty="0" err="1"/>
              <a:t>Dro</a:t>
            </a:r>
            <a:r>
              <a:rPr lang="de-DE" sz="1200" dirty="0"/>
              <a:t>“</a:t>
            </a:r>
          </a:p>
        </p:txBody>
      </p:sp>
      <p:pic>
        <p:nvPicPr>
          <p:cNvPr id="9" name="07Pratella-Laviatore1914.mp3">
            <a:hlinkClick r:id="" action="ppaction://media"/>
          </p:cNvPr>
          <p:cNvPicPr>
            <a:picLocks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1403648" y="494116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68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299045" cy="369332"/>
          </a:xfrm>
          <a:prstGeom prst="rect">
            <a:avLst/>
          </a:prstGeom>
          <a:noFill/>
        </p:spPr>
        <p:txBody>
          <a:bodyPr wrap="none" rtlCol="0">
            <a:spAutoFit/>
          </a:bodyPr>
          <a:lstStyle/>
          <a:p>
            <a:r>
              <a:rPr lang="de-DE" dirty="0"/>
              <a:t>Die Emanzipation des Publikums!</a:t>
            </a:r>
          </a:p>
        </p:txBody>
      </p:sp>
      <p:sp>
        <p:nvSpPr>
          <p:cNvPr id="4" name="Rechteck 3"/>
          <p:cNvSpPr/>
          <p:nvPr/>
        </p:nvSpPr>
        <p:spPr>
          <a:xfrm>
            <a:off x="1115616" y="1340768"/>
            <a:ext cx="7704856" cy="2031325"/>
          </a:xfrm>
          <a:prstGeom prst="rect">
            <a:avLst/>
          </a:prstGeom>
        </p:spPr>
        <p:txBody>
          <a:bodyPr wrap="square">
            <a:spAutoFit/>
          </a:bodyPr>
          <a:lstStyle/>
          <a:p>
            <a:r>
              <a:rPr lang="de-DE" b="1" dirty="0"/>
              <a:t>Die russische „Proletkult“  hat neben die Emanzipation des Geräusches und Alltags („Futuristen“) noch die des Arbeitslebens und damit des (Arbeiter-) Publikums gestellt.</a:t>
            </a:r>
          </a:p>
          <a:p>
            <a:endParaRPr lang="de-DE" b="1" dirty="0"/>
          </a:p>
          <a:p>
            <a:r>
              <a:rPr lang="de-DE" b="1" dirty="0" err="1"/>
              <a:t>Avraamov</a:t>
            </a:r>
            <a:r>
              <a:rPr lang="de-DE" b="1" dirty="0"/>
              <a:t> inszeniert 1922</a:t>
            </a:r>
          </a:p>
          <a:p>
            <a:r>
              <a:rPr lang="de-DE" b="1" dirty="0"/>
              <a:t>in Baku eine Freiluftkonzert</a:t>
            </a:r>
          </a:p>
          <a:p>
            <a:r>
              <a:rPr lang="de-DE" b="1" dirty="0"/>
              <a:t>für Fabriksirenen.</a:t>
            </a:r>
          </a:p>
        </p:txBody>
      </p:sp>
      <p:pic>
        <p:nvPicPr>
          <p:cNvPr id="5" name="Grafik 4" descr="baku1922.jpg"/>
          <p:cNvPicPr>
            <a:picLocks noChangeAspect="1"/>
          </p:cNvPicPr>
          <p:nvPr/>
        </p:nvPicPr>
        <p:blipFill>
          <a:blip r:embed="rId3" cstate="print"/>
          <a:stretch>
            <a:fillRect/>
          </a:stretch>
        </p:blipFill>
        <p:spPr>
          <a:xfrm>
            <a:off x="3851920" y="3717032"/>
            <a:ext cx="5076056" cy="2855282"/>
          </a:xfrm>
          <a:prstGeom prst="rect">
            <a:avLst/>
          </a:prstGeom>
        </p:spPr>
      </p:pic>
      <p:pic>
        <p:nvPicPr>
          <p:cNvPr id="3" name="sowjet">
            <a:hlinkClick r:id="" action="ppaction://media"/>
            <a:extLst>
              <a:ext uri="{FF2B5EF4-FFF2-40B4-BE49-F238E27FC236}">
                <a16:creationId xmlns:a16="http://schemas.microsoft.com/office/drawing/2014/main" xmlns="" id="{A938495F-E60F-4138-B768-1C6D8BD27A19}"/>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299045" cy="369332"/>
          </a:xfrm>
          <a:prstGeom prst="rect">
            <a:avLst/>
          </a:prstGeom>
          <a:noFill/>
        </p:spPr>
        <p:txBody>
          <a:bodyPr wrap="none" rtlCol="0">
            <a:spAutoFit/>
          </a:bodyPr>
          <a:lstStyle/>
          <a:p>
            <a:r>
              <a:rPr lang="de-DE" dirty="0"/>
              <a:t>Die Emanzipation des Publikums!</a:t>
            </a:r>
          </a:p>
        </p:txBody>
      </p:sp>
      <p:sp>
        <p:nvSpPr>
          <p:cNvPr id="4" name="Rechteck 3"/>
          <p:cNvSpPr/>
          <p:nvPr/>
        </p:nvSpPr>
        <p:spPr>
          <a:xfrm>
            <a:off x="1115616" y="1340768"/>
            <a:ext cx="7704856" cy="2031325"/>
          </a:xfrm>
          <a:prstGeom prst="rect">
            <a:avLst/>
          </a:prstGeom>
        </p:spPr>
        <p:txBody>
          <a:bodyPr wrap="square">
            <a:spAutoFit/>
          </a:bodyPr>
          <a:lstStyle/>
          <a:p>
            <a:r>
              <a:rPr lang="de-DE" b="1" dirty="0"/>
              <a:t>Die russische „Proletkult“  hat neben die Emanzipation des Geräusches und Alltags („Futuristen“) noch die des Arbeitslebens und damit des (Arbeiter-) Publikums gestellt.</a:t>
            </a:r>
          </a:p>
          <a:p>
            <a:endParaRPr lang="de-DE" b="1" dirty="0"/>
          </a:p>
          <a:p>
            <a:r>
              <a:rPr lang="de-DE" b="1" dirty="0" err="1"/>
              <a:t>Avraamov</a:t>
            </a:r>
            <a:r>
              <a:rPr lang="de-DE" b="1" dirty="0"/>
              <a:t> inszeniert 1922</a:t>
            </a:r>
          </a:p>
          <a:p>
            <a:r>
              <a:rPr lang="de-DE" b="1" dirty="0"/>
              <a:t>in Baku eine Freiluftkonzert</a:t>
            </a:r>
          </a:p>
          <a:p>
            <a:r>
              <a:rPr lang="de-DE" b="1" dirty="0"/>
              <a:t>für Fabriksirenen.</a:t>
            </a:r>
          </a:p>
        </p:txBody>
      </p:sp>
      <p:pic>
        <p:nvPicPr>
          <p:cNvPr id="6" name="Grafik 5" descr="baku-partitur.jpg"/>
          <p:cNvPicPr>
            <a:picLocks noChangeAspect="1"/>
          </p:cNvPicPr>
          <p:nvPr/>
        </p:nvPicPr>
        <p:blipFill>
          <a:blip r:embed="rId3" cstate="print"/>
          <a:stretch>
            <a:fillRect/>
          </a:stretch>
        </p:blipFill>
        <p:spPr>
          <a:xfrm>
            <a:off x="3923928" y="2994572"/>
            <a:ext cx="4837533" cy="3318307"/>
          </a:xfrm>
          <a:prstGeom prst="rect">
            <a:avLst/>
          </a:prstGeom>
        </p:spPr>
      </p:pic>
      <p:pic>
        <p:nvPicPr>
          <p:cNvPr id="7" name="09Avraamow-Fabriksirenen1922.mp3">
            <a:hlinkClick r:id="" action="ppaction://media"/>
          </p:cNvPr>
          <p:cNvPicPr>
            <a:picLocks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1403648" y="378904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0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299045" cy="369332"/>
          </a:xfrm>
          <a:prstGeom prst="rect">
            <a:avLst/>
          </a:prstGeom>
          <a:noFill/>
        </p:spPr>
        <p:txBody>
          <a:bodyPr wrap="none" rtlCol="0">
            <a:spAutoFit/>
          </a:bodyPr>
          <a:lstStyle/>
          <a:p>
            <a:r>
              <a:rPr lang="de-DE" dirty="0"/>
              <a:t>Die Emanzipation des Publikums!</a:t>
            </a:r>
          </a:p>
        </p:txBody>
      </p:sp>
      <p:sp>
        <p:nvSpPr>
          <p:cNvPr id="4" name="Rechteck 3"/>
          <p:cNvSpPr/>
          <p:nvPr/>
        </p:nvSpPr>
        <p:spPr>
          <a:xfrm>
            <a:off x="1115616" y="1340768"/>
            <a:ext cx="7704856" cy="2308324"/>
          </a:xfrm>
          <a:prstGeom prst="rect">
            <a:avLst/>
          </a:prstGeom>
        </p:spPr>
        <p:txBody>
          <a:bodyPr wrap="square">
            <a:spAutoFit/>
          </a:bodyPr>
          <a:lstStyle/>
          <a:p>
            <a:r>
              <a:rPr lang="de-DE" b="1" dirty="0"/>
              <a:t>Die russische „Proletkult“  hat neben die Emanzipation des Geräusches und Alltags („Futuristen“) noch die des Arbeitslebens und damit des (Arbeiter-) Publikums gestellt.</a:t>
            </a:r>
          </a:p>
          <a:p>
            <a:endParaRPr lang="de-DE" b="1" dirty="0"/>
          </a:p>
          <a:p>
            <a:r>
              <a:rPr lang="de-DE" b="1" dirty="0" err="1"/>
              <a:t>Mosolow</a:t>
            </a:r>
            <a:r>
              <a:rPr lang="de-DE" b="1" dirty="0"/>
              <a:t> bringt ein klassisches</a:t>
            </a:r>
          </a:p>
          <a:p>
            <a:r>
              <a:rPr lang="de-DE" b="1" dirty="0"/>
              <a:t>Orchester dazu, die Arbeit in</a:t>
            </a:r>
          </a:p>
          <a:p>
            <a:r>
              <a:rPr lang="de-DE" b="1" dirty="0"/>
              <a:t>einer Eisengießerei darzustellen.</a:t>
            </a:r>
          </a:p>
          <a:p>
            <a:endParaRPr lang="de-DE" b="1" dirty="0"/>
          </a:p>
        </p:txBody>
      </p:sp>
      <p:pic>
        <p:nvPicPr>
          <p:cNvPr id="5" name="Grafik 4" descr="zavod.jpg"/>
          <p:cNvPicPr>
            <a:picLocks noChangeAspect="1"/>
          </p:cNvPicPr>
          <p:nvPr/>
        </p:nvPicPr>
        <p:blipFill>
          <a:blip r:embed="rId3" cstate="print"/>
          <a:stretch>
            <a:fillRect/>
          </a:stretch>
        </p:blipFill>
        <p:spPr>
          <a:xfrm>
            <a:off x="4211960" y="4077072"/>
            <a:ext cx="4716016" cy="2652759"/>
          </a:xfrm>
          <a:prstGeom prst="rect">
            <a:avLst/>
          </a:prstGeom>
        </p:spPr>
      </p:pic>
      <p:pic>
        <p:nvPicPr>
          <p:cNvPr id="6" name="Grafik 5" descr="rivoluzione-dottobre-3.jpg"/>
          <p:cNvPicPr>
            <a:picLocks noChangeAspect="1"/>
          </p:cNvPicPr>
          <p:nvPr/>
        </p:nvPicPr>
        <p:blipFill>
          <a:blip r:embed="rId4" cstate="print"/>
          <a:stretch>
            <a:fillRect/>
          </a:stretch>
        </p:blipFill>
        <p:spPr>
          <a:xfrm>
            <a:off x="539552" y="3861048"/>
            <a:ext cx="3484731" cy="2841778"/>
          </a:xfrm>
          <a:prstGeom prst="rect">
            <a:avLst/>
          </a:prstGeom>
        </p:spPr>
      </p:pic>
      <p:pic>
        <p:nvPicPr>
          <p:cNvPr id="7" name="10Mosolow-Eissengiesserei1926.mp3">
            <a:hlinkClick r:id="" action="ppaction://media"/>
          </p:cNvPr>
          <p:cNvPicPr>
            <a:picLocks noChangeAspect="1"/>
          </p:cNvPicPr>
          <p:nvPr>
            <a:audioFile r:link="rId1"/>
            <p:extLst>
              <p:ext uri="{DAA4B4D4-6D71-4841-9C94-3DE7FCFB9230}">
                <p14:media xmlns:p14="http://schemas.microsoft.com/office/powerpoint/2010/main" xmlns="" r:link="rId5"/>
              </p:ext>
            </p:extLst>
          </p:nvPr>
        </p:nvPicPr>
        <p:blipFill>
          <a:blip r:embed="rId6" cstate="print"/>
          <a:stretch>
            <a:fillRect/>
          </a:stretch>
        </p:blipFill>
        <p:spPr>
          <a:xfrm>
            <a:off x="7884368" y="314096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7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299045" cy="369332"/>
          </a:xfrm>
          <a:prstGeom prst="rect">
            <a:avLst/>
          </a:prstGeom>
          <a:noFill/>
        </p:spPr>
        <p:txBody>
          <a:bodyPr wrap="none" rtlCol="0">
            <a:spAutoFit/>
          </a:bodyPr>
          <a:lstStyle/>
          <a:p>
            <a:r>
              <a:rPr lang="de-DE" dirty="0"/>
              <a:t>Die Emanzipation des Publikums!</a:t>
            </a:r>
          </a:p>
        </p:txBody>
      </p:sp>
      <p:sp>
        <p:nvSpPr>
          <p:cNvPr id="4" name="Rechteck 3"/>
          <p:cNvSpPr/>
          <p:nvPr/>
        </p:nvSpPr>
        <p:spPr>
          <a:xfrm>
            <a:off x="1115616" y="1340768"/>
            <a:ext cx="7704856" cy="2031325"/>
          </a:xfrm>
          <a:prstGeom prst="rect">
            <a:avLst/>
          </a:prstGeom>
        </p:spPr>
        <p:txBody>
          <a:bodyPr wrap="square">
            <a:spAutoFit/>
          </a:bodyPr>
          <a:lstStyle/>
          <a:p>
            <a:r>
              <a:rPr lang="de-DE" b="1" dirty="0"/>
              <a:t>Die russische „Proletkult“  hat neben die Emanzipation des Geräusches und Alltags („Futuristen“) noch die des Arbeitslebens und damit des (Arbeiter-) Publikums gestellt.</a:t>
            </a:r>
          </a:p>
          <a:p>
            <a:endParaRPr lang="de-DE" b="1" dirty="0"/>
          </a:p>
          <a:p>
            <a:r>
              <a:rPr lang="de-DE" b="1" dirty="0">
                <a:solidFill>
                  <a:srgbClr val="FF0000"/>
                </a:solidFill>
              </a:rPr>
              <a:t>PS Aus dem Geist dieser Zeit ist auch das erste genuin elektronische Musikinstrument entstanden – das </a:t>
            </a:r>
            <a:r>
              <a:rPr lang="de-DE" b="1" dirty="0" err="1">
                <a:solidFill>
                  <a:srgbClr val="FF0000"/>
                </a:solidFill>
              </a:rPr>
              <a:t>Theremin</a:t>
            </a:r>
            <a:r>
              <a:rPr lang="de-DE" b="1" dirty="0">
                <a:solidFill>
                  <a:srgbClr val="FF0000"/>
                </a:solidFill>
              </a:rPr>
              <a:t>.</a:t>
            </a:r>
          </a:p>
          <a:p>
            <a:endParaRPr lang="de-DE" b="1" dirty="0"/>
          </a:p>
        </p:txBody>
      </p:sp>
      <p:pic>
        <p:nvPicPr>
          <p:cNvPr id="6" name="Grafik 5" descr="rivoluzione-dottobre-3.jpg"/>
          <p:cNvPicPr>
            <a:picLocks noChangeAspect="1"/>
          </p:cNvPicPr>
          <p:nvPr/>
        </p:nvPicPr>
        <p:blipFill>
          <a:blip r:embed="rId2" cstate="print"/>
          <a:stretch>
            <a:fillRect/>
          </a:stretch>
        </p:blipFill>
        <p:spPr>
          <a:xfrm>
            <a:off x="539552" y="3861048"/>
            <a:ext cx="3484731" cy="2841778"/>
          </a:xfrm>
          <a:prstGeom prst="rect">
            <a:avLst/>
          </a:prstGeom>
        </p:spPr>
      </p:pic>
      <p:pic>
        <p:nvPicPr>
          <p:cNvPr id="30722" name="Picture 2" descr="Acoustic_Kitty"/>
          <p:cNvPicPr>
            <a:picLocks noChangeAspect="1" noChangeArrowheads="1"/>
          </p:cNvPicPr>
          <p:nvPr/>
        </p:nvPicPr>
        <p:blipFill>
          <a:blip r:embed="rId3" cstate="print"/>
          <a:srcRect/>
          <a:stretch>
            <a:fillRect/>
          </a:stretch>
        </p:blipFill>
        <p:spPr bwMode="auto">
          <a:xfrm>
            <a:off x="4211960" y="3356992"/>
            <a:ext cx="4705350" cy="32861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131644" cy="369332"/>
          </a:xfrm>
          <a:prstGeom prst="rect">
            <a:avLst/>
          </a:prstGeom>
          <a:noFill/>
        </p:spPr>
        <p:txBody>
          <a:bodyPr wrap="none" rtlCol="0">
            <a:spAutoFit/>
          </a:bodyPr>
          <a:lstStyle/>
          <a:p>
            <a:r>
              <a:rPr lang="de-DE" dirty="0"/>
              <a:t>Die Emanzipation des Begriffs von „Kunst“</a:t>
            </a:r>
          </a:p>
        </p:txBody>
      </p:sp>
      <p:sp>
        <p:nvSpPr>
          <p:cNvPr id="3" name="Textfeld 2"/>
          <p:cNvSpPr txBox="1"/>
          <p:nvPr/>
        </p:nvSpPr>
        <p:spPr>
          <a:xfrm>
            <a:off x="1259632" y="1628800"/>
            <a:ext cx="6192687" cy="1200329"/>
          </a:xfrm>
          <a:prstGeom prst="rect">
            <a:avLst/>
          </a:prstGeom>
          <a:noFill/>
        </p:spPr>
        <p:txBody>
          <a:bodyPr wrap="square" rtlCol="0">
            <a:spAutoFit/>
          </a:bodyPr>
          <a:lstStyle/>
          <a:p>
            <a:r>
              <a:rPr lang="de-DE" dirty="0"/>
              <a:t>Eric Satie ist bekannt für sein Konzept einer </a:t>
            </a:r>
            <a:r>
              <a:rPr lang="de-DE" dirty="0" err="1"/>
              <a:t>Ambient</a:t>
            </a:r>
            <a:r>
              <a:rPr lang="de-DE" dirty="0"/>
              <a:t>-Music.</a:t>
            </a:r>
          </a:p>
          <a:p>
            <a:r>
              <a:rPr lang="de-DE" dirty="0"/>
              <a:t>Auf dies Phänomen kommen wir in der 7. Sitzung ausführlich zu sprechen im Zusammenhang mit Brian </a:t>
            </a:r>
            <a:r>
              <a:rPr lang="de-DE" dirty="0" err="1"/>
              <a:t>Eno‘s</a:t>
            </a:r>
            <a:r>
              <a:rPr lang="de-DE" dirty="0"/>
              <a:t> Konzept elektronischer Musik.</a:t>
            </a:r>
          </a:p>
        </p:txBody>
      </p:sp>
      <p:pic>
        <p:nvPicPr>
          <p:cNvPr id="4" name="Grafik 3" descr="satie.jpg"/>
          <p:cNvPicPr>
            <a:picLocks noChangeAspect="1"/>
          </p:cNvPicPr>
          <p:nvPr/>
        </p:nvPicPr>
        <p:blipFill>
          <a:blip r:embed="rId3" cstate="print"/>
          <a:stretch>
            <a:fillRect/>
          </a:stretch>
        </p:blipFill>
        <p:spPr>
          <a:xfrm>
            <a:off x="4211960" y="3140968"/>
            <a:ext cx="3779382" cy="3152005"/>
          </a:xfrm>
          <a:prstGeom prst="rect">
            <a:avLst/>
          </a:prstGeom>
        </p:spPr>
      </p:pic>
      <p:pic>
        <p:nvPicPr>
          <p:cNvPr id="6" name="ambient">
            <a:hlinkClick r:id="" action="ppaction://media"/>
            <a:extLst>
              <a:ext uri="{FF2B5EF4-FFF2-40B4-BE49-F238E27FC236}">
                <a16:creationId xmlns:a16="http://schemas.microsoft.com/office/drawing/2014/main" xmlns="" id="{B5E764BC-0C2A-40F2-89D0-354717A2EF0B}"/>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3484737" cy="369332"/>
          </a:xfrm>
          <a:prstGeom prst="rect">
            <a:avLst/>
          </a:prstGeom>
          <a:noFill/>
        </p:spPr>
        <p:txBody>
          <a:bodyPr wrap="none" rtlCol="0">
            <a:spAutoFit/>
          </a:bodyPr>
          <a:lstStyle/>
          <a:p>
            <a:r>
              <a:rPr lang="de-DE" dirty="0"/>
              <a:t>Die Emanzipation des Abendlandes</a:t>
            </a:r>
          </a:p>
        </p:txBody>
      </p:sp>
      <p:sp>
        <p:nvSpPr>
          <p:cNvPr id="3" name="Rechteck 2"/>
          <p:cNvSpPr/>
          <p:nvPr/>
        </p:nvSpPr>
        <p:spPr>
          <a:xfrm>
            <a:off x="1115616" y="1340768"/>
            <a:ext cx="3456384" cy="4524315"/>
          </a:xfrm>
          <a:prstGeom prst="rect">
            <a:avLst/>
          </a:prstGeom>
        </p:spPr>
        <p:txBody>
          <a:bodyPr wrap="square">
            <a:spAutoFit/>
          </a:bodyPr>
          <a:lstStyle/>
          <a:p>
            <a:r>
              <a:rPr lang="de-DE" b="1" dirty="0"/>
              <a:t>Georg </a:t>
            </a:r>
            <a:r>
              <a:rPr lang="de-DE" b="1" dirty="0" err="1"/>
              <a:t>Capellen</a:t>
            </a:r>
            <a:r>
              <a:rPr lang="de-DE" b="1" dirty="0"/>
              <a:t>  stellt schon 1908 wie viele seiner Kollegen fest, dass das System der traditionellen Musik des 19. Jahrhunderts verbraucht ist. Er plädiert dafür, dass europäische Komponisten ihre Ohren für die Musik anderer Kulturkreise öffnen und spricht als Erster auch von „Weltmusik“.</a:t>
            </a:r>
          </a:p>
          <a:p>
            <a:endParaRPr lang="de-DE" b="1" dirty="0"/>
          </a:p>
          <a:p>
            <a:r>
              <a:rPr lang="de-DE" b="1" dirty="0"/>
              <a:t>Der Elektronik-Papst Karlheinz Stockhausen ist der Erste, der nach </a:t>
            </a:r>
            <a:r>
              <a:rPr lang="de-DE" b="1" dirty="0" err="1"/>
              <a:t>Capellen</a:t>
            </a:r>
            <a:r>
              <a:rPr lang="de-DE" b="1" dirty="0"/>
              <a:t> wieder von „Weltmusik“ spricht und diese mit seinen elektronischen „Hymnen“ verwirklicht.</a:t>
            </a:r>
          </a:p>
        </p:txBody>
      </p:sp>
      <p:pic>
        <p:nvPicPr>
          <p:cNvPr id="4" name="Grafik 3" descr="capellen3.jpg"/>
          <p:cNvPicPr>
            <a:picLocks noChangeAspect="1"/>
          </p:cNvPicPr>
          <p:nvPr/>
        </p:nvPicPr>
        <p:blipFill>
          <a:blip r:embed="rId3" cstate="print"/>
          <a:stretch>
            <a:fillRect/>
          </a:stretch>
        </p:blipFill>
        <p:spPr>
          <a:xfrm rot="646197">
            <a:off x="4765925" y="1345683"/>
            <a:ext cx="3580773" cy="4725144"/>
          </a:xfrm>
          <a:prstGeom prst="rect">
            <a:avLst/>
          </a:prstGeom>
        </p:spPr>
      </p:pic>
      <p:pic>
        <p:nvPicPr>
          <p:cNvPr id="5" name="weltmusik">
            <a:hlinkClick r:id="" action="ppaction://media"/>
            <a:extLst>
              <a:ext uri="{FF2B5EF4-FFF2-40B4-BE49-F238E27FC236}">
                <a16:creationId xmlns:a16="http://schemas.microsoft.com/office/drawing/2014/main" xmlns="" id="{EE32A927-D4DE-4D48-9146-14F3AB6BBC20}"/>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692696"/>
            <a:ext cx="6191375" cy="369332"/>
          </a:xfrm>
          <a:prstGeom prst="rect">
            <a:avLst/>
          </a:prstGeom>
          <a:noFill/>
        </p:spPr>
        <p:txBody>
          <a:bodyPr wrap="none" rtlCol="0">
            <a:spAutoFit/>
          </a:bodyPr>
          <a:lstStyle/>
          <a:p>
            <a:r>
              <a:rPr lang="de-DE" dirty="0"/>
              <a:t>Die Emanzipation des Tonsystems oder des Parameters Tonhöhe</a:t>
            </a:r>
          </a:p>
        </p:txBody>
      </p:sp>
      <p:pic>
        <p:nvPicPr>
          <p:cNvPr id="26628" name="Picture 4" descr="Zu sehen ist: Max Oppenheimer, Ferruccio Busoni, 1916"/>
          <p:cNvPicPr>
            <a:picLocks noChangeAspect="1" noChangeArrowheads="1"/>
          </p:cNvPicPr>
          <p:nvPr/>
        </p:nvPicPr>
        <p:blipFill>
          <a:blip r:embed="rId3" cstate="print"/>
          <a:srcRect/>
          <a:stretch>
            <a:fillRect/>
          </a:stretch>
        </p:blipFill>
        <p:spPr bwMode="auto">
          <a:xfrm>
            <a:off x="104775" y="2348880"/>
            <a:ext cx="9039225" cy="4419600"/>
          </a:xfrm>
          <a:prstGeom prst="rect">
            <a:avLst/>
          </a:prstGeom>
          <a:noFill/>
        </p:spPr>
      </p:pic>
      <p:sp>
        <p:nvSpPr>
          <p:cNvPr id="14" name="Textfeld 13"/>
          <p:cNvSpPr txBox="1"/>
          <p:nvPr/>
        </p:nvSpPr>
        <p:spPr>
          <a:xfrm>
            <a:off x="467544" y="1556792"/>
            <a:ext cx="7704856" cy="584775"/>
          </a:xfrm>
          <a:prstGeom prst="rect">
            <a:avLst/>
          </a:prstGeom>
          <a:noFill/>
        </p:spPr>
        <p:txBody>
          <a:bodyPr wrap="square" rtlCol="0">
            <a:spAutoFit/>
          </a:bodyPr>
          <a:lstStyle/>
          <a:p>
            <a:r>
              <a:rPr lang="de-DE" sz="1600" b="1" dirty="0" err="1"/>
              <a:t>Ferrucio</a:t>
            </a:r>
            <a:r>
              <a:rPr lang="de-DE" sz="1600" b="1" dirty="0"/>
              <a:t> Busoni: Kompositionslehrer (zuletzt in Berlin) fordert in seiner „Neuen Ästhetik der Tonkunst“  bereits 1907 eine Erweiterung des Tonsystems</a:t>
            </a:r>
          </a:p>
        </p:txBody>
      </p:sp>
      <p:pic>
        <p:nvPicPr>
          <p:cNvPr id="4" name="busoni">
            <a:hlinkClick r:id="" action="ppaction://media"/>
            <a:extLst>
              <a:ext uri="{FF2B5EF4-FFF2-40B4-BE49-F238E27FC236}">
                <a16:creationId xmlns:a16="http://schemas.microsoft.com/office/drawing/2014/main" xmlns="" id="{96F2CC05-3BAB-4642-8C64-28660AEC5C8A}"/>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latt1.jpg"/>
          <p:cNvPicPr>
            <a:picLocks noChangeAspect="1"/>
          </p:cNvPicPr>
          <p:nvPr/>
        </p:nvPicPr>
        <p:blipFill>
          <a:blip r:embed="rId3" cstate="print"/>
          <a:stretch>
            <a:fillRect/>
          </a:stretch>
        </p:blipFill>
        <p:spPr>
          <a:xfrm>
            <a:off x="107504" y="116632"/>
            <a:ext cx="5336065" cy="4869160"/>
          </a:xfrm>
          <a:prstGeom prst="rect">
            <a:avLst/>
          </a:prstGeom>
        </p:spPr>
      </p:pic>
      <p:sp>
        <p:nvSpPr>
          <p:cNvPr id="3" name="Rechteck 2"/>
          <p:cNvSpPr/>
          <p:nvPr/>
        </p:nvSpPr>
        <p:spPr>
          <a:xfrm>
            <a:off x="3707904" y="3068960"/>
            <a:ext cx="4572000" cy="3416320"/>
          </a:xfrm>
          <a:prstGeom prst="rect">
            <a:avLst/>
          </a:prstGeom>
          <a:solidFill>
            <a:schemeClr val="bg1"/>
          </a:solidFill>
          <a:ln>
            <a:solidFill>
              <a:srgbClr val="FFC000"/>
            </a:solidFill>
          </a:ln>
        </p:spPr>
        <p:txBody>
          <a:bodyPr>
            <a:spAutoFit/>
          </a:bodyPr>
          <a:lstStyle/>
          <a:p>
            <a:r>
              <a:rPr lang="de-DE" dirty="0"/>
              <a:t>Lesen Sie, falls Sie es  nicht schon getan haben, die Zitate auf Blatt 1 durch und überlegen Sie, wer wann wie die folgenden Argumente benützt:</a:t>
            </a:r>
          </a:p>
          <a:p>
            <a:endParaRPr lang="de-DE" dirty="0"/>
          </a:p>
          <a:p>
            <a:pPr marL="179388" indent="-179388">
              <a:buFontTx/>
              <a:buChar char="-"/>
            </a:pPr>
            <a:r>
              <a:rPr lang="de-DE" i="1" dirty="0"/>
              <a:t>Die traditionelle, tonale Musik ist verbraucht!</a:t>
            </a:r>
          </a:p>
          <a:p>
            <a:pPr marL="179388" indent="-179388">
              <a:buFontTx/>
              <a:buChar char="-"/>
            </a:pPr>
            <a:r>
              <a:rPr lang="de-DE" i="1" dirty="0" smtClean="0"/>
              <a:t>Musiker müssen </a:t>
            </a:r>
            <a:r>
              <a:rPr lang="de-DE" i="1" dirty="0"/>
              <a:t>fortschrittlich sein!</a:t>
            </a:r>
          </a:p>
          <a:p>
            <a:pPr marL="179388" indent="-179388">
              <a:buFontTx/>
              <a:buChar char="-"/>
            </a:pPr>
            <a:r>
              <a:rPr lang="de-DE" i="1" dirty="0"/>
              <a:t>Etwas Neues muss her!</a:t>
            </a:r>
          </a:p>
          <a:p>
            <a:pPr marL="179388" indent="-179388">
              <a:buFontTx/>
              <a:buChar char="-"/>
            </a:pPr>
            <a:r>
              <a:rPr lang="de-DE" i="1" dirty="0"/>
              <a:t>Die Natur des Tones/Klanges ist unendlich!</a:t>
            </a:r>
          </a:p>
          <a:p>
            <a:pPr marL="179388" indent="-179388">
              <a:buFontTx/>
              <a:buChar char="-"/>
            </a:pPr>
            <a:r>
              <a:rPr lang="de-DE" i="1" dirty="0"/>
              <a:t>Kunst und Alltag müssen näher zueinander rücken</a:t>
            </a:r>
            <a:r>
              <a:rPr lang="de-DE" i="1" dirty="0" smtClean="0"/>
              <a:t>!</a:t>
            </a:r>
          </a:p>
          <a:p>
            <a:pPr marL="179388" indent="-179388">
              <a:buFontTx/>
              <a:buChar char="-"/>
            </a:pPr>
            <a:r>
              <a:rPr lang="de-DE" i="1" dirty="0" smtClean="0"/>
              <a:t>Das Abendland ist am Ende!</a:t>
            </a:r>
            <a:endParaRPr lang="de-DE" i="1" dirty="0"/>
          </a:p>
        </p:txBody>
      </p:sp>
      <p:pic>
        <p:nvPicPr>
          <p:cNvPr id="4" name="lesen">
            <a:hlinkClick r:id="" action="ppaction://media"/>
            <a:extLst>
              <a:ext uri="{FF2B5EF4-FFF2-40B4-BE49-F238E27FC236}">
                <a16:creationId xmlns:a16="http://schemas.microsoft.com/office/drawing/2014/main" xmlns="" id="{4DB65251-3AC4-46DC-BE94-18E32A3C92C9}"/>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39752" y="3356992"/>
            <a:ext cx="4168577" cy="369332"/>
          </a:xfrm>
          <a:prstGeom prst="rect">
            <a:avLst/>
          </a:prstGeom>
          <a:noFill/>
        </p:spPr>
        <p:txBody>
          <a:bodyPr wrap="none" rtlCol="0">
            <a:spAutoFit/>
          </a:bodyPr>
          <a:lstStyle/>
          <a:p>
            <a:r>
              <a:rPr lang="de-DE" dirty="0"/>
              <a:t>… weiter zur nächsten Präsentation Ppt2b!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692696"/>
            <a:ext cx="6191375" cy="369332"/>
          </a:xfrm>
          <a:prstGeom prst="rect">
            <a:avLst/>
          </a:prstGeom>
          <a:noFill/>
        </p:spPr>
        <p:txBody>
          <a:bodyPr wrap="none" rtlCol="0">
            <a:spAutoFit/>
          </a:bodyPr>
          <a:lstStyle/>
          <a:p>
            <a:r>
              <a:rPr lang="de-DE" dirty="0"/>
              <a:t>Die Emanzipation des Tonsystems oder des Parameters Tonhöhe</a:t>
            </a:r>
          </a:p>
        </p:txBody>
      </p:sp>
      <p:pic>
        <p:nvPicPr>
          <p:cNvPr id="8" name="Grafik 7" descr="AEsthetik-der-Tonkunst_1907_ds2.jpg"/>
          <p:cNvPicPr>
            <a:picLocks noChangeAspect="1"/>
          </p:cNvPicPr>
          <p:nvPr/>
        </p:nvPicPr>
        <p:blipFill>
          <a:blip r:embed="rId2" cstate="print"/>
          <a:stretch>
            <a:fillRect/>
          </a:stretch>
        </p:blipFill>
        <p:spPr>
          <a:xfrm>
            <a:off x="539552" y="2348880"/>
            <a:ext cx="3919736" cy="4011086"/>
          </a:xfrm>
          <a:prstGeom prst="rect">
            <a:avLst/>
          </a:prstGeom>
        </p:spPr>
      </p:pic>
      <p:pic>
        <p:nvPicPr>
          <p:cNvPr id="5" name="Grafik 4" descr="Busoni_Versuche_ds2.jpg"/>
          <p:cNvPicPr>
            <a:picLocks noChangeAspect="1"/>
          </p:cNvPicPr>
          <p:nvPr/>
        </p:nvPicPr>
        <p:blipFill>
          <a:blip r:embed="rId3" cstate="print"/>
          <a:stretch>
            <a:fillRect/>
          </a:stretch>
        </p:blipFill>
        <p:spPr>
          <a:xfrm rot="1426553">
            <a:off x="4057623" y="3726261"/>
            <a:ext cx="4495800" cy="2324100"/>
          </a:xfrm>
          <a:prstGeom prst="rect">
            <a:avLst/>
          </a:prstGeom>
        </p:spPr>
      </p:pic>
      <p:sp>
        <p:nvSpPr>
          <p:cNvPr id="6" name="Textfeld 5"/>
          <p:cNvSpPr txBox="1"/>
          <p:nvPr/>
        </p:nvSpPr>
        <p:spPr>
          <a:xfrm>
            <a:off x="467544" y="1556792"/>
            <a:ext cx="7704856" cy="830997"/>
          </a:xfrm>
          <a:prstGeom prst="rect">
            <a:avLst/>
          </a:prstGeom>
          <a:noFill/>
        </p:spPr>
        <p:txBody>
          <a:bodyPr wrap="square" rtlCol="0">
            <a:spAutoFit/>
          </a:bodyPr>
          <a:lstStyle/>
          <a:p>
            <a:r>
              <a:rPr lang="de-DE" sz="1600" b="1" dirty="0" err="1"/>
              <a:t>Ferrucio</a:t>
            </a:r>
            <a:r>
              <a:rPr lang="de-DE" sz="1600" b="1" dirty="0"/>
              <a:t> Busoni: Kompositionslehrer (zuletzt in Berlin) fordert in seiner „Neuen Ästhetik der Tonkunst“  bereits 1907 eine Erweiterung des Tonsystems. Er entwickelt bereits Ideen für ein Vierteltonklavier und eine mikrotonale Notenschrift…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692696"/>
            <a:ext cx="6191375" cy="369332"/>
          </a:xfrm>
          <a:prstGeom prst="rect">
            <a:avLst/>
          </a:prstGeom>
          <a:noFill/>
        </p:spPr>
        <p:txBody>
          <a:bodyPr wrap="none" rtlCol="0">
            <a:spAutoFit/>
          </a:bodyPr>
          <a:lstStyle/>
          <a:p>
            <a:r>
              <a:rPr lang="de-DE" dirty="0"/>
              <a:t>Die Emanzipation des Tonsystems oder des Parameters Tonhöhe</a:t>
            </a:r>
          </a:p>
        </p:txBody>
      </p:sp>
      <p:sp>
        <p:nvSpPr>
          <p:cNvPr id="4" name="Textfeld 3"/>
          <p:cNvSpPr txBox="1"/>
          <p:nvPr/>
        </p:nvSpPr>
        <p:spPr>
          <a:xfrm>
            <a:off x="467544" y="1556792"/>
            <a:ext cx="7704856" cy="1569660"/>
          </a:xfrm>
          <a:prstGeom prst="rect">
            <a:avLst/>
          </a:prstGeom>
          <a:noFill/>
        </p:spPr>
        <p:txBody>
          <a:bodyPr wrap="square" rtlCol="0">
            <a:spAutoFit/>
          </a:bodyPr>
          <a:lstStyle/>
          <a:p>
            <a:r>
              <a:rPr lang="de-DE" sz="1600" b="1" dirty="0"/>
              <a:t>Alois </a:t>
            </a:r>
            <a:r>
              <a:rPr lang="de-DE" sz="1600" b="1" dirty="0" err="1"/>
              <a:t>Hába</a:t>
            </a:r>
            <a:r>
              <a:rPr lang="de-DE" sz="1600" b="1" dirty="0"/>
              <a:t> : ist der bekannteste Komponist, der ab 1921 mit Viertel- und </a:t>
            </a:r>
            <a:r>
              <a:rPr lang="de-DE" sz="1600" b="1" dirty="0" err="1"/>
              <a:t>Sechsteltönen</a:t>
            </a:r>
            <a:r>
              <a:rPr lang="de-DE" sz="1600" b="1" dirty="0"/>
              <a:t> komponierte (meist – aus der Not heraus – für Streichinstrumente)</a:t>
            </a:r>
          </a:p>
          <a:p>
            <a:endParaRPr lang="de-DE" sz="1600" b="1" dirty="0"/>
          </a:p>
          <a:p>
            <a:endParaRPr lang="de-DE" sz="1600" b="1" dirty="0"/>
          </a:p>
          <a:p>
            <a:endParaRPr lang="de-DE" sz="1600" b="1" dirty="0"/>
          </a:p>
          <a:p>
            <a:r>
              <a:rPr lang="de-DE" sz="1600" b="1" dirty="0"/>
              <a:t>… Notation von Vierteltönen:</a:t>
            </a:r>
          </a:p>
        </p:txBody>
      </p:sp>
      <p:pic>
        <p:nvPicPr>
          <p:cNvPr id="1028" name="Picture 4" descr="Include Alois Hába's set of accidentals for 24-EDO quarter-tones ..."/>
          <p:cNvPicPr>
            <a:picLocks noChangeAspect="1" noChangeArrowheads="1"/>
          </p:cNvPicPr>
          <p:nvPr/>
        </p:nvPicPr>
        <p:blipFill>
          <a:blip r:embed="rId3" cstate="print"/>
          <a:srcRect/>
          <a:stretch>
            <a:fillRect/>
          </a:stretch>
        </p:blipFill>
        <p:spPr bwMode="auto">
          <a:xfrm>
            <a:off x="395536" y="3356992"/>
            <a:ext cx="6484211" cy="2899223"/>
          </a:xfrm>
          <a:prstGeom prst="rect">
            <a:avLst/>
          </a:prstGeom>
          <a:noFill/>
        </p:spPr>
      </p:pic>
      <p:pic>
        <p:nvPicPr>
          <p:cNvPr id="9" name="Picture 2" descr="Alois Haba“ – Bücher gebraucht, antiquarisch &amp; neu kaufen"/>
          <p:cNvPicPr>
            <a:picLocks noChangeAspect="1" noChangeArrowheads="1"/>
          </p:cNvPicPr>
          <p:nvPr/>
        </p:nvPicPr>
        <p:blipFill>
          <a:blip r:embed="rId4" cstate="print"/>
          <a:srcRect/>
          <a:stretch>
            <a:fillRect/>
          </a:stretch>
        </p:blipFill>
        <p:spPr bwMode="auto">
          <a:xfrm rot="1011521">
            <a:off x="5580112" y="2564904"/>
            <a:ext cx="2799200" cy="3960440"/>
          </a:xfrm>
          <a:prstGeom prst="rect">
            <a:avLst/>
          </a:prstGeom>
          <a:noFill/>
        </p:spPr>
      </p:pic>
      <p:pic>
        <p:nvPicPr>
          <p:cNvPr id="10" name="01Haba-Sechseltonstudien1928.mp3">
            <a:hlinkClick r:id="" action="ppaction://media"/>
          </p:cNvPr>
          <p:cNvPicPr>
            <a:picLocks noChangeAspect="1"/>
          </p:cNvPicPr>
          <p:nvPr>
            <a:audioFile r:link="rId1"/>
            <p:extLst>
              <p:ext uri="{DAA4B4D4-6D71-4841-9C94-3DE7FCFB9230}">
                <p14:media xmlns:p14="http://schemas.microsoft.com/office/powerpoint/2010/main" xmlns="" r:link="rId5"/>
              </p:ext>
            </p:extLst>
          </p:nvPr>
        </p:nvPicPr>
        <p:blipFill>
          <a:blip r:embed="rId6" cstate="print"/>
          <a:stretch>
            <a:fillRect/>
          </a:stretch>
        </p:blipFill>
        <p:spPr>
          <a:xfrm>
            <a:off x="4716016" y="270892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90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5015604" cy="369332"/>
          </a:xfrm>
          <a:prstGeom prst="rect">
            <a:avLst/>
          </a:prstGeom>
          <a:noFill/>
        </p:spPr>
        <p:txBody>
          <a:bodyPr wrap="none" rtlCol="0">
            <a:spAutoFit/>
          </a:bodyPr>
          <a:lstStyle/>
          <a:p>
            <a:r>
              <a:rPr lang="de-DE" dirty="0"/>
              <a:t>Die Emanzipation der Harmonie oder der Harmonik</a:t>
            </a:r>
          </a:p>
        </p:txBody>
      </p:sp>
      <p:sp>
        <p:nvSpPr>
          <p:cNvPr id="3" name="Textfeld 2"/>
          <p:cNvSpPr txBox="1"/>
          <p:nvPr/>
        </p:nvSpPr>
        <p:spPr>
          <a:xfrm>
            <a:off x="467544" y="1556792"/>
            <a:ext cx="7704856" cy="1077218"/>
          </a:xfrm>
          <a:prstGeom prst="rect">
            <a:avLst/>
          </a:prstGeom>
          <a:noFill/>
        </p:spPr>
        <p:txBody>
          <a:bodyPr wrap="square" rtlCol="0">
            <a:spAutoFit/>
          </a:bodyPr>
          <a:lstStyle/>
          <a:p>
            <a:r>
              <a:rPr lang="de-DE" sz="1600" b="1" dirty="0"/>
              <a:t>Anton Webern gehört zur „Zweiten Wiener Schule“ und ist exponierter Komponist „frei atonaler“  und später auch „serieller“ (</a:t>
            </a:r>
            <a:r>
              <a:rPr lang="de-DE" sz="1600" b="1" dirty="0" err="1"/>
              <a:t>Zwölfton</a:t>
            </a:r>
            <a:r>
              <a:rPr lang="de-DE" sz="1600" b="1" dirty="0"/>
              <a:t>-)Musik.  Er wurde 1950 zum Vorbild für die Elektronische Musik der Darmstadt-Kölner Schule.</a:t>
            </a:r>
          </a:p>
          <a:p>
            <a:endParaRPr lang="de-DE" sz="1600" b="1" dirty="0"/>
          </a:p>
        </p:txBody>
      </p:sp>
      <p:pic>
        <p:nvPicPr>
          <p:cNvPr id="14338" name="Picture 2" descr="Portrait: Anton Webern -"/>
          <p:cNvPicPr>
            <a:picLocks noChangeAspect="1" noChangeArrowheads="1"/>
          </p:cNvPicPr>
          <p:nvPr/>
        </p:nvPicPr>
        <p:blipFill>
          <a:blip r:embed="rId3" cstate="print"/>
          <a:srcRect/>
          <a:stretch>
            <a:fillRect/>
          </a:stretch>
        </p:blipFill>
        <p:spPr bwMode="auto">
          <a:xfrm>
            <a:off x="4427984" y="2348880"/>
            <a:ext cx="3520054" cy="3888432"/>
          </a:xfrm>
          <a:prstGeom prst="rect">
            <a:avLst/>
          </a:prstGeom>
          <a:noFill/>
        </p:spPr>
      </p:pic>
      <p:pic>
        <p:nvPicPr>
          <p:cNvPr id="8" name="Grafik 7" descr="atonale2019.jpg"/>
          <p:cNvPicPr>
            <a:picLocks noChangeAspect="1"/>
          </p:cNvPicPr>
          <p:nvPr/>
        </p:nvPicPr>
        <p:blipFill>
          <a:blip r:embed="rId4" cstate="print"/>
          <a:stretch>
            <a:fillRect/>
          </a:stretch>
        </p:blipFill>
        <p:spPr>
          <a:xfrm rot="20566751">
            <a:off x="700664" y="2654008"/>
            <a:ext cx="2831976" cy="2831976"/>
          </a:xfrm>
          <a:prstGeom prst="rect">
            <a:avLst/>
          </a:prstGeom>
        </p:spPr>
      </p:pic>
      <p:sp>
        <p:nvSpPr>
          <p:cNvPr id="9" name="Textfeld 8"/>
          <p:cNvSpPr txBox="1"/>
          <p:nvPr/>
        </p:nvSpPr>
        <p:spPr>
          <a:xfrm rot="20606704">
            <a:off x="1396521" y="5501204"/>
            <a:ext cx="2459456" cy="307777"/>
          </a:xfrm>
          <a:prstGeom prst="rect">
            <a:avLst/>
          </a:prstGeom>
          <a:noFill/>
        </p:spPr>
        <p:txBody>
          <a:bodyPr wrap="none" rtlCol="0">
            <a:spAutoFit/>
          </a:bodyPr>
          <a:lstStyle/>
          <a:p>
            <a:r>
              <a:rPr lang="de-DE" sz="1400" dirty="0"/>
              <a:t>Die „Berlin Atonale“ 13.8.2019 </a:t>
            </a:r>
          </a:p>
        </p:txBody>
      </p:sp>
      <p:pic>
        <p:nvPicPr>
          <p:cNvPr id="6" name="webern">
            <a:hlinkClick r:id="" action="ppaction://media"/>
            <a:extLst>
              <a:ext uri="{FF2B5EF4-FFF2-40B4-BE49-F238E27FC236}">
                <a16:creationId xmlns:a16="http://schemas.microsoft.com/office/drawing/2014/main" xmlns="" id="{C9B219F4-78CA-42C6-A77C-2E6D1DD8F202}"/>
              </a:ext>
            </a:extLst>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6 Bagatellen für Streichquartett op. 9 (1913) von Anton Webern ..."/>
          <p:cNvPicPr>
            <a:picLocks noChangeAspect="1" noChangeArrowheads="1"/>
          </p:cNvPicPr>
          <p:nvPr/>
        </p:nvPicPr>
        <p:blipFill>
          <a:blip r:embed="rId3" cstate="print"/>
          <a:srcRect/>
          <a:stretch>
            <a:fillRect/>
          </a:stretch>
        </p:blipFill>
        <p:spPr bwMode="auto">
          <a:xfrm>
            <a:off x="4355976" y="938808"/>
            <a:ext cx="4498586" cy="5919192"/>
          </a:xfrm>
          <a:prstGeom prst="rect">
            <a:avLst/>
          </a:prstGeom>
          <a:noFill/>
        </p:spPr>
      </p:pic>
      <p:sp>
        <p:nvSpPr>
          <p:cNvPr id="5" name="Textfeld 4"/>
          <p:cNvSpPr txBox="1"/>
          <p:nvPr/>
        </p:nvSpPr>
        <p:spPr>
          <a:xfrm>
            <a:off x="683568" y="692696"/>
            <a:ext cx="5015604" cy="369332"/>
          </a:xfrm>
          <a:prstGeom prst="rect">
            <a:avLst/>
          </a:prstGeom>
          <a:noFill/>
        </p:spPr>
        <p:txBody>
          <a:bodyPr wrap="none" rtlCol="0">
            <a:spAutoFit/>
          </a:bodyPr>
          <a:lstStyle/>
          <a:p>
            <a:r>
              <a:rPr lang="de-DE" dirty="0"/>
              <a:t>Die Emanzipation der Harmonie oder der Harmonik</a:t>
            </a:r>
          </a:p>
        </p:txBody>
      </p:sp>
      <p:sp>
        <p:nvSpPr>
          <p:cNvPr id="6" name="Rechteck 5"/>
          <p:cNvSpPr/>
          <p:nvPr/>
        </p:nvSpPr>
        <p:spPr>
          <a:xfrm>
            <a:off x="827584" y="1628800"/>
            <a:ext cx="3384376" cy="2585323"/>
          </a:xfrm>
          <a:prstGeom prst="rect">
            <a:avLst/>
          </a:prstGeom>
        </p:spPr>
        <p:txBody>
          <a:bodyPr wrap="square">
            <a:spAutoFit/>
          </a:bodyPr>
          <a:lstStyle/>
          <a:p>
            <a:r>
              <a:rPr lang="de-DE" b="1" dirty="0"/>
              <a:t>Die 1910 komponierten „Bagatellen“ sind nicht nur atonal sondern auch im Hinblick auf die Klangfarbe so anspruchsvoll, dass – wie später gesagt wurde – nur mit elektronischen Mitteln </a:t>
            </a:r>
            <a:r>
              <a:rPr lang="de-DE" b="1" dirty="0" err="1"/>
              <a:t>Weberns</a:t>
            </a:r>
            <a:r>
              <a:rPr lang="de-DE" b="1" dirty="0"/>
              <a:t> Klangvorstellungen „exakt“ ausgeführt werden können:</a:t>
            </a:r>
          </a:p>
        </p:txBody>
      </p:sp>
      <p:pic>
        <p:nvPicPr>
          <p:cNvPr id="7" name="02Webern-Sechs Bagatellen1911-Nr3.mp3">
            <a:hlinkClick r:id="" action="ppaction://media"/>
          </p:cNvPr>
          <p:cNvPicPr>
            <a:picLocks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971600" y="44371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407297" cy="369332"/>
          </a:xfrm>
          <a:prstGeom prst="rect">
            <a:avLst/>
          </a:prstGeom>
          <a:noFill/>
        </p:spPr>
        <p:txBody>
          <a:bodyPr wrap="none" rtlCol="0">
            <a:spAutoFit/>
          </a:bodyPr>
          <a:lstStyle/>
          <a:p>
            <a:r>
              <a:rPr lang="de-DE" dirty="0"/>
              <a:t>Die Emanzipation des Parameters Klangfarbe</a:t>
            </a:r>
          </a:p>
        </p:txBody>
      </p:sp>
      <p:pic>
        <p:nvPicPr>
          <p:cNvPr id="3" name="Grafik 2" descr="SchönbergHarmonielehre.jpg"/>
          <p:cNvPicPr>
            <a:picLocks noChangeAspect="1"/>
          </p:cNvPicPr>
          <p:nvPr/>
        </p:nvPicPr>
        <p:blipFill>
          <a:blip r:embed="rId3" cstate="print"/>
          <a:stretch>
            <a:fillRect/>
          </a:stretch>
        </p:blipFill>
        <p:spPr>
          <a:xfrm>
            <a:off x="755576" y="1628800"/>
            <a:ext cx="2895492" cy="4763045"/>
          </a:xfrm>
          <a:prstGeom prst="rect">
            <a:avLst/>
          </a:prstGeom>
        </p:spPr>
      </p:pic>
      <p:sp>
        <p:nvSpPr>
          <p:cNvPr id="6" name="Rechteck 5"/>
          <p:cNvSpPr/>
          <p:nvPr/>
        </p:nvSpPr>
        <p:spPr>
          <a:xfrm>
            <a:off x="3995936" y="1628800"/>
            <a:ext cx="3960440" cy="4247317"/>
          </a:xfrm>
          <a:prstGeom prst="rect">
            <a:avLst/>
          </a:prstGeom>
        </p:spPr>
        <p:txBody>
          <a:bodyPr wrap="square">
            <a:spAutoFit/>
          </a:bodyPr>
          <a:lstStyle/>
          <a:p>
            <a:r>
              <a:rPr lang="de-DE" b="1" dirty="0"/>
              <a:t>1911 formuliert Schönberg die Idee einer „Klangfarbenmelodie“. </a:t>
            </a:r>
          </a:p>
          <a:p>
            <a:endParaRPr lang="de-DE" b="1" dirty="0"/>
          </a:p>
          <a:p>
            <a:r>
              <a:rPr lang="de-DE" b="1" dirty="0"/>
              <a:t>Die Idee Klangfarben so zu komponieren wie Tonhöhen, wollten die Elektroniker der 1950er Jahre konsequent umsetzen.</a:t>
            </a:r>
          </a:p>
          <a:p>
            <a:endParaRPr lang="de-DE" b="1" dirty="0"/>
          </a:p>
          <a:p>
            <a:endParaRPr lang="de-DE" b="1" dirty="0"/>
          </a:p>
          <a:p>
            <a:endParaRPr lang="de-DE" b="1" dirty="0"/>
          </a:p>
          <a:p>
            <a:endParaRPr lang="de-DE" b="1" dirty="0"/>
          </a:p>
          <a:p>
            <a:endParaRPr lang="de-DE" b="1" dirty="0"/>
          </a:p>
          <a:p>
            <a:r>
              <a:rPr lang="de-DE" b="1" dirty="0"/>
              <a:t>Beachten Sie Schönbergs These, dass die Klangfarbe nur eine Dimension der Tonhöhe ist!</a:t>
            </a:r>
          </a:p>
        </p:txBody>
      </p:sp>
      <p:pic>
        <p:nvPicPr>
          <p:cNvPr id="4" name="schoenberg">
            <a:hlinkClick r:id="" action="ppaction://media"/>
            <a:extLst>
              <a:ext uri="{FF2B5EF4-FFF2-40B4-BE49-F238E27FC236}">
                <a16:creationId xmlns:a16="http://schemas.microsoft.com/office/drawing/2014/main" xmlns="" id="{114C3E98-4731-4D4F-B507-D435030C5836}"/>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407297" cy="369332"/>
          </a:xfrm>
          <a:prstGeom prst="rect">
            <a:avLst/>
          </a:prstGeom>
          <a:noFill/>
        </p:spPr>
        <p:txBody>
          <a:bodyPr wrap="none" rtlCol="0">
            <a:spAutoFit/>
          </a:bodyPr>
          <a:lstStyle/>
          <a:p>
            <a:r>
              <a:rPr lang="de-DE" dirty="0"/>
              <a:t>Die Emanzipation des Parameters Klangfarbe</a:t>
            </a:r>
          </a:p>
        </p:txBody>
      </p:sp>
      <p:pic>
        <p:nvPicPr>
          <p:cNvPr id="3" name="Grafik 2" descr="SchönbergHarmonielehre.jpg"/>
          <p:cNvPicPr>
            <a:picLocks noChangeAspect="1"/>
          </p:cNvPicPr>
          <p:nvPr/>
        </p:nvPicPr>
        <p:blipFill>
          <a:blip r:embed="rId3" cstate="print"/>
          <a:stretch>
            <a:fillRect/>
          </a:stretch>
        </p:blipFill>
        <p:spPr>
          <a:xfrm>
            <a:off x="755576" y="1628800"/>
            <a:ext cx="2895492" cy="4763045"/>
          </a:xfrm>
          <a:prstGeom prst="rect">
            <a:avLst/>
          </a:prstGeom>
        </p:spPr>
      </p:pic>
      <p:sp>
        <p:nvSpPr>
          <p:cNvPr id="6" name="Rechteck 5"/>
          <p:cNvSpPr/>
          <p:nvPr/>
        </p:nvSpPr>
        <p:spPr>
          <a:xfrm>
            <a:off x="3995936" y="1628800"/>
            <a:ext cx="3960440" cy="3693319"/>
          </a:xfrm>
          <a:prstGeom prst="rect">
            <a:avLst/>
          </a:prstGeom>
        </p:spPr>
        <p:txBody>
          <a:bodyPr wrap="square">
            <a:spAutoFit/>
          </a:bodyPr>
          <a:lstStyle/>
          <a:p>
            <a:r>
              <a:rPr lang="de-DE" b="1" dirty="0"/>
              <a:t>1911 formuliert Schönberg die Idee einer „Klangfarbenmelodie“. </a:t>
            </a:r>
          </a:p>
          <a:p>
            <a:endParaRPr lang="de-DE" b="1" dirty="0"/>
          </a:p>
          <a:p>
            <a:r>
              <a:rPr lang="de-DE" b="1" dirty="0"/>
              <a:t>Die Idee Klangfarben so zu komponieren wie Tonhöhen, wollten die Elektroniker der 1950er Jahre konsequent umsetzen.</a:t>
            </a:r>
          </a:p>
          <a:p>
            <a:endParaRPr lang="de-DE" b="1" dirty="0"/>
          </a:p>
          <a:p>
            <a:endParaRPr lang="de-DE" b="1" dirty="0"/>
          </a:p>
          <a:p>
            <a:endParaRPr lang="de-DE" b="1" dirty="0"/>
          </a:p>
          <a:p>
            <a:endParaRPr lang="de-DE" b="1" dirty="0"/>
          </a:p>
          <a:p>
            <a:endParaRPr lang="de-DE" b="1" dirty="0"/>
          </a:p>
          <a:p>
            <a:r>
              <a:rPr lang="de-DE" b="1" dirty="0"/>
              <a:t>Orchesterstücke op. 10, 3 „Farben“!</a:t>
            </a:r>
          </a:p>
        </p:txBody>
      </p:sp>
      <p:pic>
        <p:nvPicPr>
          <p:cNvPr id="5" name="03Schoenberg-Opus10-Nr3-1911.mp3">
            <a:hlinkClick r:id="" action="ppaction://media"/>
          </p:cNvPr>
          <p:cNvPicPr>
            <a:picLocks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4283968" y="558924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1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4407297" cy="369332"/>
          </a:xfrm>
          <a:prstGeom prst="rect">
            <a:avLst/>
          </a:prstGeom>
          <a:noFill/>
        </p:spPr>
        <p:txBody>
          <a:bodyPr wrap="none" rtlCol="0">
            <a:spAutoFit/>
          </a:bodyPr>
          <a:lstStyle/>
          <a:p>
            <a:r>
              <a:rPr lang="de-DE" dirty="0"/>
              <a:t>Die Emanzipation des Parameters Klangfarbe</a:t>
            </a:r>
          </a:p>
        </p:txBody>
      </p:sp>
      <p:sp>
        <p:nvSpPr>
          <p:cNvPr id="6" name="Rechteck 5"/>
          <p:cNvSpPr/>
          <p:nvPr/>
        </p:nvSpPr>
        <p:spPr>
          <a:xfrm>
            <a:off x="1115616" y="1340768"/>
            <a:ext cx="7776864" cy="923330"/>
          </a:xfrm>
          <a:prstGeom prst="rect">
            <a:avLst/>
          </a:prstGeom>
        </p:spPr>
        <p:txBody>
          <a:bodyPr wrap="square">
            <a:spAutoFit/>
          </a:bodyPr>
          <a:lstStyle/>
          <a:p>
            <a:r>
              <a:rPr lang="de-DE" b="1" dirty="0"/>
              <a:t>Alexander </a:t>
            </a:r>
            <a:r>
              <a:rPr lang="de-DE" b="1" dirty="0" err="1"/>
              <a:t>Skrjabin</a:t>
            </a:r>
            <a:r>
              <a:rPr lang="de-DE" b="1" dirty="0"/>
              <a:t> war </a:t>
            </a:r>
            <a:r>
              <a:rPr lang="de-DE" b="1" dirty="0" err="1"/>
              <a:t>Synästhetiker</a:t>
            </a:r>
            <a:r>
              <a:rPr lang="de-DE" b="1" dirty="0"/>
              <a:t> und hat mit seiner Idee eines Farbenklaviers die Diskussion um die Emanzipation der Klangfarbe stark beeinflusst. Im elektronischen Multimedia-Zeitalter eine durchaus aktuelle Idee!</a:t>
            </a:r>
          </a:p>
        </p:txBody>
      </p:sp>
      <p:pic>
        <p:nvPicPr>
          <p:cNvPr id="7" name="04Skrjabin-Promethée1910.mp4">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1115616" y="2420888"/>
            <a:ext cx="7056784" cy="396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3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Bildschirmpräsentation (4:3)</PresentationFormat>
  <Paragraphs>97</Paragraphs>
  <Slides>21</Slides>
  <Notes>0</Notes>
  <HiddenSlides>0</HiddenSlides>
  <MMClips>17</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Wolfgang Martin Stroh</dc:creator>
  <cp:lastModifiedBy>Wolfgang Martin Stroh</cp:lastModifiedBy>
  <cp:revision>16</cp:revision>
  <dcterms:created xsi:type="dcterms:W3CDTF">2020-04-09T07:15:26Z</dcterms:created>
  <dcterms:modified xsi:type="dcterms:W3CDTF">2020-04-09T14:59:35Z</dcterms:modified>
</cp:coreProperties>
</file>