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85" r:id="rId6"/>
    <p:sldId id="284" r:id="rId7"/>
    <p:sldId id="269" r:id="rId8"/>
    <p:sldId id="271" r:id="rId9"/>
    <p:sldId id="282" r:id="rId10"/>
    <p:sldId id="286" r:id="rId11"/>
    <p:sldId id="283" r:id="rId12"/>
    <p:sldId id="264" r:id="rId13"/>
    <p:sldId id="273" r:id="rId14"/>
    <p:sldId id="274" r:id="rId15"/>
    <p:sldId id="272" r:id="rId16"/>
    <p:sldId id="265" r:id="rId17"/>
    <p:sldId id="280" r:id="rId18"/>
    <p:sldId id="279" r:id="rId19"/>
    <p:sldId id="266" r:id="rId20"/>
    <p:sldId id="281" r:id="rId21"/>
    <p:sldId id="262" r:id="rId22"/>
    <p:sldId id="287"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60"/>
  </p:normalViewPr>
  <p:slideViewPr>
    <p:cSldViewPr snapToGrid="0">
      <p:cViewPr varScale="1">
        <p:scale>
          <a:sx n="115" d="100"/>
          <a:sy n="115" d="100"/>
        </p:scale>
        <p:origin x="-108" y="-1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0945CC6-4AC3-4CA2-BE3D-D324DE49940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xmlns="" id="{19A1A82A-1E0F-40A9-870C-716C570DE5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xmlns="" id="{DA2CC0E4-88C1-4276-BBE5-F2DD7870D7D6}"/>
              </a:ext>
            </a:extLst>
          </p:cNvPr>
          <p:cNvSpPr>
            <a:spLocks noGrp="1"/>
          </p:cNvSpPr>
          <p:nvPr>
            <p:ph type="dt" sz="half" idx="10"/>
          </p:nvPr>
        </p:nvSpPr>
        <p:spPr/>
        <p:txBody>
          <a:bodyPr/>
          <a:lstStyle/>
          <a:p>
            <a:fld id="{434B4113-C8D2-4B72-B09B-5E1E7D3D6D61}" type="datetimeFigureOut">
              <a:rPr lang="de-DE" smtClean="0"/>
              <a:pPr/>
              <a:t>09.04.2020</a:t>
            </a:fld>
            <a:endParaRPr lang="de-DE"/>
          </a:p>
        </p:txBody>
      </p:sp>
      <p:sp>
        <p:nvSpPr>
          <p:cNvPr id="5" name="Fußzeilenplatzhalter 4">
            <a:extLst>
              <a:ext uri="{FF2B5EF4-FFF2-40B4-BE49-F238E27FC236}">
                <a16:creationId xmlns:a16="http://schemas.microsoft.com/office/drawing/2014/main" xmlns="" id="{570D99BB-61C3-40F6-AA16-554D5479A49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1AFC402C-A0F6-4745-9F87-BBE57B7352D3}"/>
              </a:ext>
            </a:extLst>
          </p:cNvPr>
          <p:cNvSpPr>
            <a:spLocks noGrp="1"/>
          </p:cNvSpPr>
          <p:nvPr>
            <p:ph type="sldNum" sz="quarter" idx="12"/>
          </p:nvPr>
        </p:nvSpPr>
        <p:spPr/>
        <p:txBody>
          <a:bodyPr/>
          <a:lstStyle/>
          <a:p>
            <a:fld id="{BF9FC996-FD4C-42D6-9CB0-2173D36D5A5C}" type="slidenum">
              <a:rPr lang="de-DE" smtClean="0"/>
              <a:pPr/>
              <a:t>‹Nr.›</a:t>
            </a:fld>
            <a:endParaRPr lang="de-DE"/>
          </a:p>
        </p:txBody>
      </p:sp>
    </p:spTree>
    <p:extLst>
      <p:ext uri="{BB962C8B-B14F-4D97-AF65-F5344CB8AC3E}">
        <p14:creationId xmlns:p14="http://schemas.microsoft.com/office/powerpoint/2010/main" xmlns="" val="320235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4FBBB9B-F82B-4979-8837-27596F050FF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xmlns="" id="{1BFA389F-182B-4974-99BA-3A81BF91367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E61F7077-DC1B-4F28-BE03-AFDE56BEED0D}"/>
              </a:ext>
            </a:extLst>
          </p:cNvPr>
          <p:cNvSpPr>
            <a:spLocks noGrp="1"/>
          </p:cNvSpPr>
          <p:nvPr>
            <p:ph type="dt" sz="half" idx="10"/>
          </p:nvPr>
        </p:nvSpPr>
        <p:spPr/>
        <p:txBody>
          <a:bodyPr/>
          <a:lstStyle/>
          <a:p>
            <a:fld id="{434B4113-C8D2-4B72-B09B-5E1E7D3D6D61}" type="datetimeFigureOut">
              <a:rPr lang="de-DE" smtClean="0"/>
              <a:pPr/>
              <a:t>09.04.2020</a:t>
            </a:fld>
            <a:endParaRPr lang="de-DE"/>
          </a:p>
        </p:txBody>
      </p:sp>
      <p:sp>
        <p:nvSpPr>
          <p:cNvPr id="5" name="Fußzeilenplatzhalter 4">
            <a:extLst>
              <a:ext uri="{FF2B5EF4-FFF2-40B4-BE49-F238E27FC236}">
                <a16:creationId xmlns:a16="http://schemas.microsoft.com/office/drawing/2014/main" xmlns="" id="{0EF70E15-F2C3-4D3B-ACA3-F18823E412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DADB293A-5003-4981-A4DD-867E6D409F83}"/>
              </a:ext>
            </a:extLst>
          </p:cNvPr>
          <p:cNvSpPr>
            <a:spLocks noGrp="1"/>
          </p:cNvSpPr>
          <p:nvPr>
            <p:ph type="sldNum" sz="quarter" idx="12"/>
          </p:nvPr>
        </p:nvSpPr>
        <p:spPr/>
        <p:txBody>
          <a:bodyPr/>
          <a:lstStyle/>
          <a:p>
            <a:fld id="{BF9FC996-FD4C-42D6-9CB0-2173D36D5A5C}" type="slidenum">
              <a:rPr lang="de-DE" smtClean="0"/>
              <a:pPr/>
              <a:t>‹Nr.›</a:t>
            </a:fld>
            <a:endParaRPr lang="de-DE"/>
          </a:p>
        </p:txBody>
      </p:sp>
    </p:spTree>
    <p:extLst>
      <p:ext uri="{BB962C8B-B14F-4D97-AF65-F5344CB8AC3E}">
        <p14:creationId xmlns:p14="http://schemas.microsoft.com/office/powerpoint/2010/main" xmlns="" val="136769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C9AEF3DB-7A8F-4051-B407-C63DF4A18A4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xmlns="" id="{B1671CE5-F76E-42A6-B390-2BEF17BABF1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A9A3199A-1ACF-43C6-B17A-94420DB1D26D}"/>
              </a:ext>
            </a:extLst>
          </p:cNvPr>
          <p:cNvSpPr>
            <a:spLocks noGrp="1"/>
          </p:cNvSpPr>
          <p:nvPr>
            <p:ph type="dt" sz="half" idx="10"/>
          </p:nvPr>
        </p:nvSpPr>
        <p:spPr/>
        <p:txBody>
          <a:bodyPr/>
          <a:lstStyle/>
          <a:p>
            <a:fld id="{434B4113-C8D2-4B72-B09B-5E1E7D3D6D61}" type="datetimeFigureOut">
              <a:rPr lang="de-DE" smtClean="0"/>
              <a:pPr/>
              <a:t>09.04.2020</a:t>
            </a:fld>
            <a:endParaRPr lang="de-DE"/>
          </a:p>
        </p:txBody>
      </p:sp>
      <p:sp>
        <p:nvSpPr>
          <p:cNvPr id="5" name="Fußzeilenplatzhalter 4">
            <a:extLst>
              <a:ext uri="{FF2B5EF4-FFF2-40B4-BE49-F238E27FC236}">
                <a16:creationId xmlns:a16="http://schemas.microsoft.com/office/drawing/2014/main" xmlns="" id="{3AC63C2B-8108-4C92-BAC5-A036D68F678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EB59BC31-DF94-4463-A992-2CE5537FDA5C}"/>
              </a:ext>
            </a:extLst>
          </p:cNvPr>
          <p:cNvSpPr>
            <a:spLocks noGrp="1"/>
          </p:cNvSpPr>
          <p:nvPr>
            <p:ph type="sldNum" sz="quarter" idx="12"/>
          </p:nvPr>
        </p:nvSpPr>
        <p:spPr/>
        <p:txBody>
          <a:bodyPr/>
          <a:lstStyle/>
          <a:p>
            <a:fld id="{BF9FC996-FD4C-42D6-9CB0-2173D36D5A5C}" type="slidenum">
              <a:rPr lang="de-DE" smtClean="0"/>
              <a:pPr/>
              <a:t>‹Nr.›</a:t>
            </a:fld>
            <a:endParaRPr lang="de-DE"/>
          </a:p>
        </p:txBody>
      </p:sp>
    </p:spTree>
    <p:extLst>
      <p:ext uri="{BB962C8B-B14F-4D97-AF65-F5344CB8AC3E}">
        <p14:creationId xmlns:p14="http://schemas.microsoft.com/office/powerpoint/2010/main" xmlns="" val="241910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0B06AC2-CD48-4B9D-8A4D-5F371CDF641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C068A129-83E4-48B0-AAFA-FCE1C52D0ED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2ACFAEEC-46BF-4FCF-B981-E41B321693ED}"/>
              </a:ext>
            </a:extLst>
          </p:cNvPr>
          <p:cNvSpPr>
            <a:spLocks noGrp="1"/>
          </p:cNvSpPr>
          <p:nvPr>
            <p:ph type="dt" sz="half" idx="10"/>
          </p:nvPr>
        </p:nvSpPr>
        <p:spPr/>
        <p:txBody>
          <a:bodyPr/>
          <a:lstStyle/>
          <a:p>
            <a:fld id="{434B4113-C8D2-4B72-B09B-5E1E7D3D6D61}" type="datetimeFigureOut">
              <a:rPr lang="de-DE" smtClean="0"/>
              <a:pPr/>
              <a:t>09.04.2020</a:t>
            </a:fld>
            <a:endParaRPr lang="de-DE"/>
          </a:p>
        </p:txBody>
      </p:sp>
      <p:sp>
        <p:nvSpPr>
          <p:cNvPr id="5" name="Fußzeilenplatzhalter 4">
            <a:extLst>
              <a:ext uri="{FF2B5EF4-FFF2-40B4-BE49-F238E27FC236}">
                <a16:creationId xmlns:a16="http://schemas.microsoft.com/office/drawing/2014/main" xmlns="" id="{AB198BB1-34BB-4545-B416-249C5BA46A8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E2C785F0-0E35-4B76-9264-669E031BB3D3}"/>
              </a:ext>
            </a:extLst>
          </p:cNvPr>
          <p:cNvSpPr>
            <a:spLocks noGrp="1"/>
          </p:cNvSpPr>
          <p:nvPr>
            <p:ph type="sldNum" sz="quarter" idx="12"/>
          </p:nvPr>
        </p:nvSpPr>
        <p:spPr/>
        <p:txBody>
          <a:bodyPr/>
          <a:lstStyle/>
          <a:p>
            <a:fld id="{BF9FC996-FD4C-42D6-9CB0-2173D36D5A5C}" type="slidenum">
              <a:rPr lang="de-DE" smtClean="0"/>
              <a:pPr/>
              <a:t>‹Nr.›</a:t>
            </a:fld>
            <a:endParaRPr lang="de-DE"/>
          </a:p>
        </p:txBody>
      </p:sp>
    </p:spTree>
    <p:extLst>
      <p:ext uri="{BB962C8B-B14F-4D97-AF65-F5344CB8AC3E}">
        <p14:creationId xmlns:p14="http://schemas.microsoft.com/office/powerpoint/2010/main" xmlns="" val="94318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27986CD-243A-4CDA-809D-938CDCC29AD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xmlns="" id="{F939357F-20A6-4C8E-9169-DB2894F1DE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F9A35D37-28AF-4146-8126-2BBEEE4EAD8B}"/>
              </a:ext>
            </a:extLst>
          </p:cNvPr>
          <p:cNvSpPr>
            <a:spLocks noGrp="1"/>
          </p:cNvSpPr>
          <p:nvPr>
            <p:ph type="dt" sz="half" idx="10"/>
          </p:nvPr>
        </p:nvSpPr>
        <p:spPr/>
        <p:txBody>
          <a:bodyPr/>
          <a:lstStyle/>
          <a:p>
            <a:fld id="{434B4113-C8D2-4B72-B09B-5E1E7D3D6D61}" type="datetimeFigureOut">
              <a:rPr lang="de-DE" smtClean="0"/>
              <a:pPr/>
              <a:t>09.04.2020</a:t>
            </a:fld>
            <a:endParaRPr lang="de-DE"/>
          </a:p>
        </p:txBody>
      </p:sp>
      <p:sp>
        <p:nvSpPr>
          <p:cNvPr id="5" name="Fußzeilenplatzhalter 4">
            <a:extLst>
              <a:ext uri="{FF2B5EF4-FFF2-40B4-BE49-F238E27FC236}">
                <a16:creationId xmlns:a16="http://schemas.microsoft.com/office/drawing/2014/main" xmlns="" id="{519BF6A8-E7BD-439C-9221-909DE7B5943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9083F5A8-1F8F-4AA2-A514-852725CA10AC}"/>
              </a:ext>
            </a:extLst>
          </p:cNvPr>
          <p:cNvSpPr>
            <a:spLocks noGrp="1"/>
          </p:cNvSpPr>
          <p:nvPr>
            <p:ph type="sldNum" sz="quarter" idx="12"/>
          </p:nvPr>
        </p:nvSpPr>
        <p:spPr/>
        <p:txBody>
          <a:bodyPr/>
          <a:lstStyle/>
          <a:p>
            <a:fld id="{BF9FC996-FD4C-42D6-9CB0-2173D36D5A5C}" type="slidenum">
              <a:rPr lang="de-DE" smtClean="0"/>
              <a:pPr/>
              <a:t>‹Nr.›</a:t>
            </a:fld>
            <a:endParaRPr lang="de-DE"/>
          </a:p>
        </p:txBody>
      </p:sp>
    </p:spTree>
    <p:extLst>
      <p:ext uri="{BB962C8B-B14F-4D97-AF65-F5344CB8AC3E}">
        <p14:creationId xmlns:p14="http://schemas.microsoft.com/office/powerpoint/2010/main" xmlns="" val="387804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FD2D497-F5B0-4278-8463-8844C2F6303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1AE30D0F-B36D-4138-9AFA-25B0EDAC568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xmlns="" id="{D56C6F2F-09C4-47A3-A56A-2FB6CC4D09B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xmlns="" id="{2F24CFA9-6B63-4EFA-8FE9-6846784012FC}"/>
              </a:ext>
            </a:extLst>
          </p:cNvPr>
          <p:cNvSpPr>
            <a:spLocks noGrp="1"/>
          </p:cNvSpPr>
          <p:nvPr>
            <p:ph type="dt" sz="half" idx="10"/>
          </p:nvPr>
        </p:nvSpPr>
        <p:spPr/>
        <p:txBody>
          <a:bodyPr/>
          <a:lstStyle/>
          <a:p>
            <a:fld id="{434B4113-C8D2-4B72-B09B-5E1E7D3D6D61}" type="datetimeFigureOut">
              <a:rPr lang="de-DE" smtClean="0"/>
              <a:pPr/>
              <a:t>09.04.2020</a:t>
            </a:fld>
            <a:endParaRPr lang="de-DE"/>
          </a:p>
        </p:txBody>
      </p:sp>
      <p:sp>
        <p:nvSpPr>
          <p:cNvPr id="6" name="Fußzeilenplatzhalter 5">
            <a:extLst>
              <a:ext uri="{FF2B5EF4-FFF2-40B4-BE49-F238E27FC236}">
                <a16:creationId xmlns:a16="http://schemas.microsoft.com/office/drawing/2014/main" xmlns="" id="{D108DFE4-46AC-4527-96EA-4C61C92D9B9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616A2D61-137B-4866-9352-85EEE9DE7110}"/>
              </a:ext>
            </a:extLst>
          </p:cNvPr>
          <p:cNvSpPr>
            <a:spLocks noGrp="1"/>
          </p:cNvSpPr>
          <p:nvPr>
            <p:ph type="sldNum" sz="quarter" idx="12"/>
          </p:nvPr>
        </p:nvSpPr>
        <p:spPr/>
        <p:txBody>
          <a:bodyPr/>
          <a:lstStyle/>
          <a:p>
            <a:fld id="{BF9FC996-FD4C-42D6-9CB0-2173D36D5A5C}" type="slidenum">
              <a:rPr lang="de-DE" smtClean="0"/>
              <a:pPr/>
              <a:t>‹Nr.›</a:t>
            </a:fld>
            <a:endParaRPr lang="de-DE"/>
          </a:p>
        </p:txBody>
      </p:sp>
    </p:spTree>
    <p:extLst>
      <p:ext uri="{BB962C8B-B14F-4D97-AF65-F5344CB8AC3E}">
        <p14:creationId xmlns:p14="http://schemas.microsoft.com/office/powerpoint/2010/main" xmlns="" val="137187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8BA1DF1-5538-44CE-B536-A4C6F95DD58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xmlns="" id="{39A8E68E-A589-47BC-947F-F2C0EF5DC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608CCAC2-4633-4AD9-B5F3-C028E8D98AE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xmlns="" id="{F1A784AD-7DF3-45DB-9685-F53262C5F9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C05714A1-8349-40DC-8FDE-D0D326A3647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xmlns="" id="{BB781429-102B-4BA0-88F4-755B7438E6C2}"/>
              </a:ext>
            </a:extLst>
          </p:cNvPr>
          <p:cNvSpPr>
            <a:spLocks noGrp="1"/>
          </p:cNvSpPr>
          <p:nvPr>
            <p:ph type="dt" sz="half" idx="10"/>
          </p:nvPr>
        </p:nvSpPr>
        <p:spPr/>
        <p:txBody>
          <a:bodyPr/>
          <a:lstStyle/>
          <a:p>
            <a:fld id="{434B4113-C8D2-4B72-B09B-5E1E7D3D6D61}" type="datetimeFigureOut">
              <a:rPr lang="de-DE" smtClean="0"/>
              <a:pPr/>
              <a:t>09.04.2020</a:t>
            </a:fld>
            <a:endParaRPr lang="de-DE"/>
          </a:p>
        </p:txBody>
      </p:sp>
      <p:sp>
        <p:nvSpPr>
          <p:cNvPr id="8" name="Fußzeilenplatzhalter 7">
            <a:extLst>
              <a:ext uri="{FF2B5EF4-FFF2-40B4-BE49-F238E27FC236}">
                <a16:creationId xmlns:a16="http://schemas.microsoft.com/office/drawing/2014/main" xmlns="" id="{5673EA85-908A-49A8-A534-A560CC306F6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xmlns="" id="{59886179-347F-47CE-9286-F5C842046306}"/>
              </a:ext>
            </a:extLst>
          </p:cNvPr>
          <p:cNvSpPr>
            <a:spLocks noGrp="1"/>
          </p:cNvSpPr>
          <p:nvPr>
            <p:ph type="sldNum" sz="quarter" idx="12"/>
          </p:nvPr>
        </p:nvSpPr>
        <p:spPr/>
        <p:txBody>
          <a:bodyPr/>
          <a:lstStyle/>
          <a:p>
            <a:fld id="{BF9FC996-FD4C-42D6-9CB0-2173D36D5A5C}" type="slidenum">
              <a:rPr lang="de-DE" smtClean="0"/>
              <a:pPr/>
              <a:t>‹Nr.›</a:t>
            </a:fld>
            <a:endParaRPr lang="de-DE"/>
          </a:p>
        </p:txBody>
      </p:sp>
    </p:spTree>
    <p:extLst>
      <p:ext uri="{BB962C8B-B14F-4D97-AF65-F5344CB8AC3E}">
        <p14:creationId xmlns:p14="http://schemas.microsoft.com/office/powerpoint/2010/main" xmlns="" val="207215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906B3B-D019-4EA2-81C6-628F0083A73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xmlns="" id="{F4019D36-CDBB-46E3-97B0-94CF36330DDF}"/>
              </a:ext>
            </a:extLst>
          </p:cNvPr>
          <p:cNvSpPr>
            <a:spLocks noGrp="1"/>
          </p:cNvSpPr>
          <p:nvPr>
            <p:ph type="dt" sz="half" idx="10"/>
          </p:nvPr>
        </p:nvSpPr>
        <p:spPr/>
        <p:txBody>
          <a:bodyPr/>
          <a:lstStyle/>
          <a:p>
            <a:fld id="{434B4113-C8D2-4B72-B09B-5E1E7D3D6D61}" type="datetimeFigureOut">
              <a:rPr lang="de-DE" smtClean="0"/>
              <a:pPr/>
              <a:t>09.04.2020</a:t>
            </a:fld>
            <a:endParaRPr lang="de-DE"/>
          </a:p>
        </p:txBody>
      </p:sp>
      <p:sp>
        <p:nvSpPr>
          <p:cNvPr id="4" name="Fußzeilenplatzhalter 3">
            <a:extLst>
              <a:ext uri="{FF2B5EF4-FFF2-40B4-BE49-F238E27FC236}">
                <a16:creationId xmlns:a16="http://schemas.microsoft.com/office/drawing/2014/main" xmlns="" id="{87C59506-D8AD-4276-90F3-7CD8E68A5A3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xmlns="" id="{146D3F3E-4624-44F5-A570-78CCCC5F7CC2}"/>
              </a:ext>
            </a:extLst>
          </p:cNvPr>
          <p:cNvSpPr>
            <a:spLocks noGrp="1"/>
          </p:cNvSpPr>
          <p:nvPr>
            <p:ph type="sldNum" sz="quarter" idx="12"/>
          </p:nvPr>
        </p:nvSpPr>
        <p:spPr/>
        <p:txBody>
          <a:bodyPr/>
          <a:lstStyle/>
          <a:p>
            <a:fld id="{BF9FC996-FD4C-42D6-9CB0-2173D36D5A5C}" type="slidenum">
              <a:rPr lang="de-DE" smtClean="0"/>
              <a:pPr/>
              <a:t>‹Nr.›</a:t>
            </a:fld>
            <a:endParaRPr lang="de-DE"/>
          </a:p>
        </p:txBody>
      </p:sp>
    </p:spTree>
    <p:extLst>
      <p:ext uri="{BB962C8B-B14F-4D97-AF65-F5344CB8AC3E}">
        <p14:creationId xmlns:p14="http://schemas.microsoft.com/office/powerpoint/2010/main" xmlns="" val="175114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13B60B63-DC1F-4303-9664-968FF6A18106}"/>
              </a:ext>
            </a:extLst>
          </p:cNvPr>
          <p:cNvSpPr>
            <a:spLocks noGrp="1"/>
          </p:cNvSpPr>
          <p:nvPr>
            <p:ph type="dt" sz="half" idx="10"/>
          </p:nvPr>
        </p:nvSpPr>
        <p:spPr/>
        <p:txBody>
          <a:bodyPr/>
          <a:lstStyle/>
          <a:p>
            <a:fld id="{434B4113-C8D2-4B72-B09B-5E1E7D3D6D61}" type="datetimeFigureOut">
              <a:rPr lang="de-DE" smtClean="0"/>
              <a:pPr/>
              <a:t>09.04.2020</a:t>
            </a:fld>
            <a:endParaRPr lang="de-DE"/>
          </a:p>
        </p:txBody>
      </p:sp>
      <p:sp>
        <p:nvSpPr>
          <p:cNvPr id="3" name="Fußzeilenplatzhalter 2">
            <a:extLst>
              <a:ext uri="{FF2B5EF4-FFF2-40B4-BE49-F238E27FC236}">
                <a16:creationId xmlns:a16="http://schemas.microsoft.com/office/drawing/2014/main" xmlns="" id="{770E0F79-8FF3-4F18-8427-FBAAB9665D4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1706B52A-531D-40B9-B202-4FAA9211FD7A}"/>
              </a:ext>
            </a:extLst>
          </p:cNvPr>
          <p:cNvSpPr>
            <a:spLocks noGrp="1"/>
          </p:cNvSpPr>
          <p:nvPr>
            <p:ph type="sldNum" sz="quarter" idx="12"/>
          </p:nvPr>
        </p:nvSpPr>
        <p:spPr/>
        <p:txBody>
          <a:bodyPr/>
          <a:lstStyle/>
          <a:p>
            <a:fld id="{BF9FC996-FD4C-42D6-9CB0-2173D36D5A5C}" type="slidenum">
              <a:rPr lang="de-DE" smtClean="0"/>
              <a:pPr/>
              <a:t>‹Nr.›</a:t>
            </a:fld>
            <a:endParaRPr lang="de-DE"/>
          </a:p>
        </p:txBody>
      </p:sp>
    </p:spTree>
    <p:extLst>
      <p:ext uri="{BB962C8B-B14F-4D97-AF65-F5344CB8AC3E}">
        <p14:creationId xmlns:p14="http://schemas.microsoft.com/office/powerpoint/2010/main" xmlns="" val="189633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B1B2361-EA2A-401E-A5ED-D24CD5B3230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xmlns="" id="{36B9C2A9-F825-4CE9-8086-A743087CDA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xmlns="" id="{7F3BF288-7141-425D-9D7B-10678F63E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9AF5132B-1B8B-4CE6-A366-59914804098F}"/>
              </a:ext>
            </a:extLst>
          </p:cNvPr>
          <p:cNvSpPr>
            <a:spLocks noGrp="1"/>
          </p:cNvSpPr>
          <p:nvPr>
            <p:ph type="dt" sz="half" idx="10"/>
          </p:nvPr>
        </p:nvSpPr>
        <p:spPr/>
        <p:txBody>
          <a:bodyPr/>
          <a:lstStyle/>
          <a:p>
            <a:fld id="{434B4113-C8D2-4B72-B09B-5E1E7D3D6D61}" type="datetimeFigureOut">
              <a:rPr lang="de-DE" smtClean="0"/>
              <a:pPr/>
              <a:t>09.04.2020</a:t>
            </a:fld>
            <a:endParaRPr lang="de-DE"/>
          </a:p>
        </p:txBody>
      </p:sp>
      <p:sp>
        <p:nvSpPr>
          <p:cNvPr id="6" name="Fußzeilenplatzhalter 5">
            <a:extLst>
              <a:ext uri="{FF2B5EF4-FFF2-40B4-BE49-F238E27FC236}">
                <a16:creationId xmlns:a16="http://schemas.microsoft.com/office/drawing/2014/main" xmlns="" id="{78C95267-B37A-43AE-BCE6-68C822FBEC9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97E7644E-6DBD-45B2-907E-86E7237C114A}"/>
              </a:ext>
            </a:extLst>
          </p:cNvPr>
          <p:cNvSpPr>
            <a:spLocks noGrp="1"/>
          </p:cNvSpPr>
          <p:nvPr>
            <p:ph type="sldNum" sz="quarter" idx="12"/>
          </p:nvPr>
        </p:nvSpPr>
        <p:spPr/>
        <p:txBody>
          <a:bodyPr/>
          <a:lstStyle/>
          <a:p>
            <a:fld id="{BF9FC996-FD4C-42D6-9CB0-2173D36D5A5C}" type="slidenum">
              <a:rPr lang="de-DE" smtClean="0"/>
              <a:pPr/>
              <a:t>‹Nr.›</a:t>
            </a:fld>
            <a:endParaRPr lang="de-DE"/>
          </a:p>
        </p:txBody>
      </p:sp>
    </p:spTree>
    <p:extLst>
      <p:ext uri="{BB962C8B-B14F-4D97-AF65-F5344CB8AC3E}">
        <p14:creationId xmlns:p14="http://schemas.microsoft.com/office/powerpoint/2010/main" xmlns="" val="211907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3FB54FC-2F2D-43F3-82B0-9DE966BF7F7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xmlns="" id="{54369793-B69A-418E-8F66-8C1761811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xmlns="" id="{66BD4E71-41D1-4A00-9731-BF95AAA59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DBCE899A-E373-4606-879C-500B6442619A}"/>
              </a:ext>
            </a:extLst>
          </p:cNvPr>
          <p:cNvSpPr>
            <a:spLocks noGrp="1"/>
          </p:cNvSpPr>
          <p:nvPr>
            <p:ph type="dt" sz="half" idx="10"/>
          </p:nvPr>
        </p:nvSpPr>
        <p:spPr/>
        <p:txBody>
          <a:bodyPr/>
          <a:lstStyle/>
          <a:p>
            <a:fld id="{434B4113-C8D2-4B72-B09B-5E1E7D3D6D61}" type="datetimeFigureOut">
              <a:rPr lang="de-DE" smtClean="0"/>
              <a:pPr/>
              <a:t>09.04.2020</a:t>
            </a:fld>
            <a:endParaRPr lang="de-DE"/>
          </a:p>
        </p:txBody>
      </p:sp>
      <p:sp>
        <p:nvSpPr>
          <p:cNvPr id="6" name="Fußzeilenplatzhalter 5">
            <a:extLst>
              <a:ext uri="{FF2B5EF4-FFF2-40B4-BE49-F238E27FC236}">
                <a16:creationId xmlns:a16="http://schemas.microsoft.com/office/drawing/2014/main" xmlns="" id="{4EF479C8-B0B3-4EEA-91F2-728B87CB81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D8901EA0-AE66-4F14-8036-476F19DE6AF4}"/>
              </a:ext>
            </a:extLst>
          </p:cNvPr>
          <p:cNvSpPr>
            <a:spLocks noGrp="1"/>
          </p:cNvSpPr>
          <p:nvPr>
            <p:ph type="sldNum" sz="quarter" idx="12"/>
          </p:nvPr>
        </p:nvSpPr>
        <p:spPr/>
        <p:txBody>
          <a:bodyPr/>
          <a:lstStyle/>
          <a:p>
            <a:fld id="{BF9FC996-FD4C-42D6-9CB0-2173D36D5A5C}" type="slidenum">
              <a:rPr lang="de-DE" smtClean="0"/>
              <a:pPr/>
              <a:t>‹Nr.›</a:t>
            </a:fld>
            <a:endParaRPr lang="de-DE"/>
          </a:p>
        </p:txBody>
      </p:sp>
    </p:spTree>
    <p:extLst>
      <p:ext uri="{BB962C8B-B14F-4D97-AF65-F5344CB8AC3E}">
        <p14:creationId xmlns:p14="http://schemas.microsoft.com/office/powerpoint/2010/main" xmlns="" val="160374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9E5C80AA-F201-4763-B46C-7AC6ECA8FC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xmlns="" id="{407EA3D3-8FEE-4713-8480-FE26B68BEA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5A2D1AC4-FA12-4728-9380-BCCC94C679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B4113-C8D2-4B72-B09B-5E1E7D3D6D61}" type="datetimeFigureOut">
              <a:rPr lang="de-DE" smtClean="0"/>
              <a:pPr/>
              <a:t>09.04.2020</a:t>
            </a:fld>
            <a:endParaRPr lang="de-DE"/>
          </a:p>
        </p:txBody>
      </p:sp>
      <p:sp>
        <p:nvSpPr>
          <p:cNvPr id="5" name="Fußzeilenplatzhalter 4">
            <a:extLst>
              <a:ext uri="{FF2B5EF4-FFF2-40B4-BE49-F238E27FC236}">
                <a16:creationId xmlns:a16="http://schemas.microsoft.com/office/drawing/2014/main" xmlns="" id="{B7E7A402-AA92-452C-9A24-9A80CD995F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xmlns="" id="{47AFC2B4-F717-47AF-893A-9C56266743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FC996-FD4C-42D6-9CB0-2173D36D5A5C}" type="slidenum">
              <a:rPr lang="de-DE" smtClean="0"/>
              <a:pPr/>
              <a:t>‹Nr.›</a:t>
            </a:fld>
            <a:endParaRPr lang="de-DE"/>
          </a:p>
        </p:txBody>
      </p:sp>
    </p:spTree>
    <p:extLst>
      <p:ext uri="{BB962C8B-B14F-4D97-AF65-F5344CB8AC3E}">
        <p14:creationId xmlns:p14="http://schemas.microsoft.com/office/powerpoint/2010/main" xmlns="" val="2456868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media" Target="file:///C:\Users\wolfg\Desktop\Kurs%20El%20Musik%202020\Kursmaterialien\02Hintergruende\Ppt2b\morph2-screen.mp4" TargetMode="External"/><Relationship Id="rId2" Type="http://schemas.openxmlformats.org/officeDocument/2006/relationships/slideLayout" Target="../slideLayouts/slideLayout7.xml"/><Relationship Id="rId1" Type="http://schemas.openxmlformats.org/officeDocument/2006/relationships/video" Target="file:///D:\EM-2020\KURS2020\02Hintergruende\Ppt2b\morph2-screen.mp4"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media" Target="file:///C:\Users\wolfg\Desktop\Kurs%20El%20Musik%202020\Kursmaterialien\02Hintergruende\Ppt2b\algo-demo.mp4" TargetMode="External"/><Relationship Id="rId2" Type="http://schemas.openxmlformats.org/officeDocument/2006/relationships/slideLayout" Target="../slideLayouts/slideLayout7.xml"/><Relationship Id="rId1" Type="http://schemas.openxmlformats.org/officeDocument/2006/relationships/video" Target="file:///D:\EM-2020\KURS2020\02Hintergruende\Ppt2b\algo-demo.mp4"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media" Target="file:///C:\Users\wolfg\Desktop\Kurs%20El%20Musik%202020\Kursmaterialien\02Hintergruende\Ppt2b\morph3.mp4" TargetMode="External"/><Relationship Id="rId2" Type="http://schemas.openxmlformats.org/officeDocument/2006/relationships/slideLayout" Target="../slideLayouts/slideLayout7.xml"/><Relationship Id="rId1" Type="http://schemas.openxmlformats.org/officeDocument/2006/relationships/video" Target="file:///D:\EM-2020\KURS2020\02Hintergruende\Ppt2b\morph3.mp4"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media" Target="file:///C:\Users\wolfg\Desktop\Kurs%20El%20Musik%202020\Kursmaterialien\02Hintergruende\Ppt2b\morph4-v2.mp4" TargetMode="External"/><Relationship Id="rId2" Type="http://schemas.openxmlformats.org/officeDocument/2006/relationships/slideLayout" Target="../slideLayouts/slideLayout7.xml"/><Relationship Id="rId1" Type="http://schemas.openxmlformats.org/officeDocument/2006/relationships/video" Target="file:///D:\EM-2020\KURS2020\02Hintergruende\Ppt2b\morph4-v2.mp4"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media" Target="file:///C:\Users\wolfg\Desktop\Kurs%20El%20Musik%202020\Kursmaterialien\02Hintergruende\Ppt2b\morph0-intro.mp4" TargetMode="External"/><Relationship Id="rId2" Type="http://schemas.openxmlformats.org/officeDocument/2006/relationships/slideLayout" Target="../slideLayouts/slideLayout2.xml"/><Relationship Id="rId1" Type="http://schemas.openxmlformats.org/officeDocument/2006/relationships/video" Target="file:///D:\EM-2020\KURS2020\02Hintergruende\Ppt2b\morph0-intro.mp4"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media" Target="file:///C:\Users\wolfg\Desktop\Kurs%20El%20Musik%202020\Kursmaterialien\02Hintergruende\Ppt2b\morph1.mp4" TargetMode="External"/><Relationship Id="rId2" Type="http://schemas.openxmlformats.org/officeDocument/2006/relationships/slideLayout" Target="../slideLayouts/slideLayout7.xml"/><Relationship Id="rId1" Type="http://schemas.openxmlformats.org/officeDocument/2006/relationships/video" Target="file:///D:\EM-2020\KURS2020\02Hintergruende\Ppt2b\morph1.mp4"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media" Target="file:///C:\Users\wolfg\Desktop\Kurs%20El%20Musik%202020\Kursmaterialien\02Hintergruende\Ppt2b\morph2-pad.mp4" TargetMode="External"/><Relationship Id="rId2" Type="http://schemas.openxmlformats.org/officeDocument/2006/relationships/slideLayout" Target="../slideLayouts/slideLayout7.xml"/><Relationship Id="rId1" Type="http://schemas.openxmlformats.org/officeDocument/2006/relationships/video" Target="file:///D:\EM-2020\KURS2020\02Hintergruende\Ppt2b\morph2-pad.mp4"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D3857CD3-74E8-4BA3-A188-107D06F49BAD}"/>
              </a:ext>
            </a:extLst>
          </p:cNvPr>
          <p:cNvSpPr txBox="1"/>
          <p:nvPr/>
        </p:nvSpPr>
        <p:spPr>
          <a:xfrm>
            <a:off x="2227120" y="1968581"/>
            <a:ext cx="7737759" cy="830997"/>
          </a:xfrm>
          <a:prstGeom prst="rect">
            <a:avLst/>
          </a:prstGeom>
          <a:noFill/>
        </p:spPr>
        <p:txBody>
          <a:bodyPr wrap="none" rtlCol="0">
            <a:spAutoFit/>
          </a:bodyPr>
          <a:lstStyle/>
          <a:p>
            <a:r>
              <a:rPr lang="de-DE" sz="4800" dirty="0"/>
              <a:t>100 Jahre Elektronische Musik</a:t>
            </a:r>
          </a:p>
        </p:txBody>
      </p:sp>
      <p:sp>
        <p:nvSpPr>
          <p:cNvPr id="5" name="Textfeld 4">
            <a:extLst>
              <a:ext uri="{FF2B5EF4-FFF2-40B4-BE49-F238E27FC236}">
                <a16:creationId xmlns:a16="http://schemas.microsoft.com/office/drawing/2014/main" xmlns="" id="{7BA2BB49-5A58-4E35-9E32-7E61E9343995}"/>
              </a:ext>
            </a:extLst>
          </p:cNvPr>
          <p:cNvSpPr txBox="1"/>
          <p:nvPr/>
        </p:nvSpPr>
        <p:spPr>
          <a:xfrm>
            <a:off x="2352643" y="3354740"/>
            <a:ext cx="7612236" cy="2185214"/>
          </a:xfrm>
          <a:prstGeom prst="rect">
            <a:avLst/>
          </a:prstGeom>
          <a:noFill/>
          <a:ln>
            <a:solidFill>
              <a:schemeClr val="accent2"/>
            </a:solidFill>
          </a:ln>
          <a:effectLst>
            <a:glow rad="63500">
              <a:schemeClr val="accent4">
                <a:satMod val="175000"/>
                <a:alpha val="40000"/>
              </a:schemeClr>
            </a:glow>
          </a:effectLst>
        </p:spPr>
        <p:txBody>
          <a:bodyPr wrap="square" rtlCol="0">
            <a:spAutoFit/>
          </a:bodyPr>
          <a:lstStyle/>
          <a:p>
            <a:pPr algn="ctr"/>
            <a:r>
              <a:rPr lang="de-DE" sz="3200" dirty="0"/>
              <a:t>5 Beispiele zur Philosophie der EM</a:t>
            </a:r>
          </a:p>
          <a:p>
            <a:endParaRPr lang="de-DE" sz="3200" dirty="0"/>
          </a:p>
          <a:p>
            <a:pPr algn="ctr"/>
            <a:r>
              <a:rPr lang="de-DE" sz="2400" dirty="0"/>
              <a:t>Anhand von Beispielen möchte ich eine für die </a:t>
            </a:r>
          </a:p>
          <a:p>
            <a:pPr algn="ctr"/>
            <a:r>
              <a:rPr lang="de-DE" sz="2400" dirty="0"/>
              <a:t>Elektronische Musik(</a:t>
            </a:r>
            <a:r>
              <a:rPr lang="de-DE" sz="2400" dirty="0" err="1"/>
              <a:t>geschichte</a:t>
            </a:r>
            <a:r>
              <a:rPr lang="de-DE" sz="2400" dirty="0"/>
              <a:t>) typische Argumentationsweise aufzeigen.</a:t>
            </a:r>
            <a:endParaRPr lang="de-DE" sz="2000" dirty="0"/>
          </a:p>
        </p:txBody>
      </p:sp>
    </p:spTree>
    <p:extLst>
      <p:ext uri="{BB962C8B-B14F-4D97-AF65-F5344CB8AC3E}">
        <p14:creationId xmlns:p14="http://schemas.microsoft.com/office/powerpoint/2010/main" xmlns="" val="972504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CB43A6A5-1AD1-4B9F-9D92-C365FEB4358D}"/>
              </a:ext>
            </a:extLst>
          </p:cNvPr>
          <p:cNvSpPr txBox="1"/>
          <p:nvPr/>
        </p:nvSpPr>
        <p:spPr>
          <a:xfrm>
            <a:off x="3857345" y="2899250"/>
            <a:ext cx="3379643" cy="369332"/>
          </a:xfrm>
          <a:prstGeom prst="rect">
            <a:avLst/>
          </a:prstGeom>
          <a:noFill/>
          <a:ln>
            <a:solidFill>
              <a:schemeClr val="accent2"/>
            </a:solidFill>
          </a:ln>
          <a:effectLst>
            <a:glow rad="63500">
              <a:schemeClr val="accent4">
                <a:satMod val="175000"/>
                <a:alpha val="40000"/>
              </a:schemeClr>
            </a:glow>
          </a:effectLst>
        </p:spPr>
        <p:txBody>
          <a:bodyPr wrap="none" rtlCol="0">
            <a:spAutoFit/>
          </a:bodyPr>
          <a:lstStyle/>
          <a:p>
            <a:r>
              <a:rPr lang="de-DE" dirty="0"/>
              <a:t>Und nun dasselbe als screen-</a:t>
            </a:r>
            <a:r>
              <a:rPr lang="de-DE" dirty="0" err="1"/>
              <a:t>shot</a:t>
            </a:r>
            <a:r>
              <a:rPr lang="de-DE" dirty="0"/>
              <a:t>.</a:t>
            </a:r>
          </a:p>
        </p:txBody>
      </p:sp>
      <p:pic>
        <p:nvPicPr>
          <p:cNvPr id="3" name="Grafik 2">
            <a:extLst>
              <a:ext uri="{FF2B5EF4-FFF2-40B4-BE49-F238E27FC236}">
                <a16:creationId xmlns:a16="http://schemas.microsoft.com/office/drawing/2014/main" xmlns="" id="{752410CE-26A9-4BFA-A3D6-365DAD12BDA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95751" y="127891"/>
            <a:ext cx="4591170" cy="4591170"/>
          </a:xfrm>
          <a:prstGeom prst="rect">
            <a:avLst/>
          </a:prstGeom>
        </p:spPr>
      </p:pic>
    </p:spTree>
    <p:extLst>
      <p:ext uri="{BB962C8B-B14F-4D97-AF65-F5344CB8AC3E}">
        <p14:creationId xmlns:p14="http://schemas.microsoft.com/office/powerpoint/2010/main" xmlns="" val="2030127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rph2-screen">
            <a:hlinkClick r:id="" action="ppaction://media"/>
            <a:extLst>
              <a:ext uri="{FF2B5EF4-FFF2-40B4-BE49-F238E27FC236}">
                <a16:creationId xmlns:a16="http://schemas.microsoft.com/office/drawing/2014/main" xmlns="" id="{ECF133B3-5C68-4DE4-B8B1-A1EC2E2D7E62}"/>
              </a:ext>
            </a:extLst>
          </p:cNvPr>
          <p:cNvPicPr>
            <a:picLocks noChangeAspect="1"/>
          </p:cNvPicPr>
          <p:nvPr>
            <a:videoFile r:link="rId1"/>
            <p:extLst>
              <p:ext uri="{DAA4B4D4-6D71-4841-9C94-3DE7FCFB9230}">
                <p14:media xmlns:p14="http://schemas.microsoft.com/office/powerpoint/2010/main" xmlns="" r:link="rId3"/>
              </p:ext>
            </p:extLst>
          </p:nvPr>
        </p:nvPicPr>
        <p:blipFill>
          <a:blip r:embed="rId4" cstate="print"/>
          <a:stretch>
            <a:fillRect/>
          </a:stretch>
        </p:blipFill>
        <p:spPr>
          <a:xfrm>
            <a:off x="495057" y="278470"/>
            <a:ext cx="10262895" cy="5772878"/>
          </a:xfrm>
          <a:prstGeom prst="rect">
            <a:avLst/>
          </a:prstGeom>
        </p:spPr>
      </p:pic>
    </p:spTree>
    <p:extLst>
      <p:ext uri="{BB962C8B-B14F-4D97-AF65-F5344CB8AC3E}">
        <p14:creationId xmlns:p14="http://schemas.microsoft.com/office/powerpoint/2010/main" xmlns="" val="332086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916EC699-29A4-4E5B-9E2C-441D733FEDF4}"/>
              </a:ext>
            </a:extLst>
          </p:cNvPr>
          <p:cNvSpPr txBox="1"/>
          <p:nvPr/>
        </p:nvSpPr>
        <p:spPr>
          <a:xfrm>
            <a:off x="1078449" y="797918"/>
            <a:ext cx="9347847" cy="5355312"/>
          </a:xfrm>
          <a:prstGeom prst="rect">
            <a:avLst/>
          </a:prstGeom>
          <a:noFill/>
        </p:spPr>
        <p:txBody>
          <a:bodyPr wrap="square" rtlCol="0">
            <a:spAutoFit/>
          </a:bodyPr>
          <a:lstStyle/>
          <a:p>
            <a:r>
              <a:rPr lang="de-DE" dirty="0"/>
              <a:t>In den vier Ecken des Touch-Pad sitzen nun keine Samples mehr sondern befinden sich sog. </a:t>
            </a:r>
            <a:r>
              <a:rPr lang="de-DE" dirty="0" err="1"/>
              <a:t>Wavetables</a:t>
            </a:r>
            <a:r>
              <a:rPr lang="de-DE" dirty="0"/>
              <a:t>. Im vorliegenden Fall besteht eine </a:t>
            </a:r>
            <a:r>
              <a:rPr lang="de-DE" dirty="0" err="1"/>
              <a:t>Wavetable</a:t>
            </a:r>
            <a:r>
              <a:rPr lang="de-DE" dirty="0"/>
              <a:t> aus 32 harmonischen Obertönen, deren Intensität man von Hand (bzw. mit der Maus) einstellen kann. Der Computer errechnet daraus spontan eine Welle. Die Grundfrequenz einer </a:t>
            </a:r>
            <a:r>
              <a:rPr lang="de-DE" dirty="0" err="1"/>
              <a:t>Wavetable</a:t>
            </a:r>
            <a:r>
              <a:rPr lang="de-DE" dirty="0"/>
              <a:t> kann auch von Hand eingestellt werden. Man sieht sie anhand der Zahl im kleinen Kästchen neben dem </a:t>
            </a:r>
            <a:r>
              <a:rPr lang="de-DE" dirty="0" err="1"/>
              <a:t>Wavetable</a:t>
            </a:r>
            <a:r>
              <a:rPr lang="de-DE" dirty="0"/>
              <a:t>-Bild. Je nach Einstellung klingen die einzelnen Ecken sehr „elektronisch“, d.h. synthetisch. </a:t>
            </a:r>
          </a:p>
          <a:p>
            <a:endParaRPr lang="de-DE" dirty="0"/>
          </a:p>
          <a:p>
            <a:r>
              <a:rPr lang="de-DE" dirty="0"/>
              <a:t>Hier ist der Sprung vom akustischen Material, das der Hörer kennt und verorten kann, zu rein elektronischem Material eklatant. Zudem sind Manipulationen am Material möglich, die bei Samples zwar heute auch möglich wären, aber nicht in der einfachen Weise, wie es hier der Fall ist. Die </a:t>
            </a:r>
            <a:r>
              <a:rPr lang="de-DE" dirty="0" err="1"/>
              <a:t>Wavetables</a:t>
            </a:r>
            <a:r>
              <a:rPr lang="de-DE" dirty="0"/>
              <a:t> und damit die Klänge können entweder intuitiv-improvisiert während des Spiels oder aber errechnet im Sinne einer durchdachten kompositorischen Idee verändert und </a:t>
            </a:r>
            <a:r>
              <a:rPr lang="de-DE" dirty="0" err="1"/>
              <a:t>gemorpht</a:t>
            </a:r>
            <a:r>
              <a:rPr lang="de-DE" dirty="0"/>
              <a:t> werden. Der hart gesottene Elektroniker würde jetzt sagen: das gefällt mir, hier kann der Komponist das Material bis ins kleinste Atom hinein „komponieren“ und der Hörer wird nicht durch Assoziationen an Bekanntes abgelenkt.</a:t>
            </a:r>
          </a:p>
          <a:p>
            <a:endParaRPr lang="de-DE" dirty="0"/>
          </a:p>
          <a:p>
            <a:r>
              <a:rPr lang="de-DE" dirty="0"/>
              <a:t>Mehr noch! Bei den hier vorliegenden Gestaltungsmöglichkeiten können nun Kompositionsmethoden angewandt werden, die jedes Maß der handgemachten Musik übersteigen...</a:t>
            </a:r>
          </a:p>
        </p:txBody>
      </p:sp>
    </p:spTree>
    <p:extLst>
      <p:ext uri="{BB962C8B-B14F-4D97-AF65-F5344CB8AC3E}">
        <p14:creationId xmlns:p14="http://schemas.microsoft.com/office/powerpoint/2010/main" xmlns="" val="2656380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DFE14B01-6601-41FC-B3C7-08C7C38DF9D8}"/>
              </a:ext>
            </a:extLst>
          </p:cNvPr>
          <p:cNvSpPr txBox="1"/>
          <p:nvPr/>
        </p:nvSpPr>
        <p:spPr>
          <a:xfrm>
            <a:off x="2954595" y="761769"/>
            <a:ext cx="5170170" cy="646331"/>
          </a:xfrm>
          <a:prstGeom prst="rect">
            <a:avLst/>
          </a:prstGeom>
          <a:noFill/>
          <a:ln>
            <a:solidFill>
              <a:schemeClr val="accent2"/>
            </a:solidFill>
          </a:ln>
          <a:effectLst>
            <a:glow rad="63500">
              <a:schemeClr val="accent4">
                <a:satMod val="175000"/>
                <a:alpha val="40000"/>
              </a:schemeClr>
            </a:glow>
          </a:effectLst>
        </p:spPr>
        <p:txBody>
          <a:bodyPr wrap="square" rtlCol="0">
            <a:spAutoFit/>
          </a:bodyPr>
          <a:lstStyle/>
          <a:p>
            <a:pPr algn="ctr"/>
            <a:r>
              <a:rPr lang="de-DE" dirty="0"/>
              <a:t>Das nächste Video ist dazwischen geschoben und dient dem Verständnis der 4. und 5. Touch-Pads.</a:t>
            </a:r>
          </a:p>
        </p:txBody>
      </p:sp>
      <p:sp>
        <p:nvSpPr>
          <p:cNvPr id="3" name="Textfeld 2">
            <a:extLst>
              <a:ext uri="{FF2B5EF4-FFF2-40B4-BE49-F238E27FC236}">
                <a16:creationId xmlns:a16="http://schemas.microsoft.com/office/drawing/2014/main" xmlns="" id="{C8A51ED3-AD43-4B66-ABF3-9367C47A9B4B}"/>
              </a:ext>
            </a:extLst>
          </p:cNvPr>
          <p:cNvSpPr txBox="1"/>
          <p:nvPr/>
        </p:nvSpPr>
        <p:spPr>
          <a:xfrm>
            <a:off x="1298797" y="1881219"/>
            <a:ext cx="9365320" cy="3970318"/>
          </a:xfrm>
          <a:prstGeom prst="rect">
            <a:avLst/>
          </a:prstGeom>
          <a:noFill/>
        </p:spPr>
        <p:txBody>
          <a:bodyPr wrap="square" rtlCol="0">
            <a:spAutoFit/>
          </a:bodyPr>
          <a:lstStyle/>
          <a:p>
            <a:r>
              <a:rPr lang="de-DE" dirty="0"/>
              <a:t>Im diesem Video wird an einem Beispiel erläutert, was „algorithmisches Komponieren“ ist.</a:t>
            </a:r>
          </a:p>
          <a:p>
            <a:endParaRPr lang="de-DE" dirty="0"/>
          </a:p>
          <a:p>
            <a:r>
              <a:rPr lang="de-DE" dirty="0"/>
              <a:t>Ein Algorithmus ist eine Rechenvorschrift, die nacheinander Zahlen erzeugt, die als Tonhöhen interpretiert werden. Im vorliegenden Fall wird ausgehend von einem beliebigen Zahlenwert jede Zahl einer Reihe aus der jeweils vorhergehenden Zahl nach der Formel X(n+1) = A*X(n) + B </a:t>
            </a:r>
            <a:r>
              <a:rPr lang="de-DE" dirty="0" err="1"/>
              <a:t>modulo</a:t>
            </a:r>
            <a:r>
              <a:rPr lang="de-DE" dirty="0"/>
              <a:t> M berechnet. Die „Parameter“ A, B, und M sind veränderbar.</a:t>
            </a:r>
          </a:p>
          <a:p>
            <a:r>
              <a:rPr lang="de-DE" dirty="0"/>
              <a:t>Sie müssen jetzt nicht alle Einzelheiten nachrechnen und verstehen (das kommt später dran!), es genügt zu beobachten, </a:t>
            </a:r>
            <a:r>
              <a:rPr lang="de-DE" dirty="0" err="1"/>
              <a:t>dass</a:t>
            </a:r>
            <a:r>
              <a:rPr lang="de-DE" dirty="0"/>
              <a:t> ein solch harmloser Algorithmus ganz wundersame Dinge erzeugen kann. Im Video sieht man, </a:t>
            </a:r>
            <a:r>
              <a:rPr lang="de-DE" dirty="0" err="1"/>
              <a:t>dass</a:t>
            </a:r>
            <a:r>
              <a:rPr lang="de-DE" dirty="0"/>
              <a:t> kleinste Veränderungen der Zahl A erstaunliche Wirkungen haben können: im Sinne der Chaostheorie haben kleine (quantitative) Veränderungen große (qualitative) Auswirkungen, der Flügelschlag eines Schmetterlings in Japan triggert ein Sturmtief über der Nordsee. </a:t>
            </a:r>
          </a:p>
          <a:p>
            <a:r>
              <a:rPr lang="de-DE" dirty="0"/>
              <a:t>Die Zahlen werden hier der Anschaulichkeit halber als MIDI-Zahlen interpretiert und von der Soundcard des Computers abgespielt, also ein kleiner Rückfall in die vor-elektronische Zeit.</a:t>
            </a:r>
          </a:p>
        </p:txBody>
      </p:sp>
    </p:spTree>
    <p:extLst>
      <p:ext uri="{BB962C8B-B14F-4D97-AF65-F5344CB8AC3E}">
        <p14:creationId xmlns:p14="http://schemas.microsoft.com/office/powerpoint/2010/main" xmlns="" val="655716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C69778E4-81F9-420D-811C-99F9BB541A76}"/>
              </a:ext>
            </a:extLst>
          </p:cNvPr>
          <p:cNvSpPr txBox="1"/>
          <p:nvPr/>
        </p:nvSpPr>
        <p:spPr>
          <a:xfrm>
            <a:off x="1028587" y="6109590"/>
            <a:ext cx="10134826" cy="369332"/>
          </a:xfrm>
          <a:prstGeom prst="rect">
            <a:avLst/>
          </a:prstGeom>
          <a:noFill/>
        </p:spPr>
        <p:txBody>
          <a:bodyPr wrap="none" rtlCol="0">
            <a:spAutoFit/>
          </a:bodyPr>
          <a:lstStyle/>
          <a:p>
            <a:r>
              <a:rPr lang="de-DE" dirty="0"/>
              <a:t>Beobachten Sie, wie ich die Zahl A verändere! Die Kästchen bei „Preset“ sind voreingestellte Anfangswerte.</a:t>
            </a:r>
          </a:p>
        </p:txBody>
      </p:sp>
      <p:pic>
        <p:nvPicPr>
          <p:cNvPr id="4" name="algo-demo">
            <a:hlinkClick r:id="" action="ppaction://media"/>
            <a:extLst>
              <a:ext uri="{FF2B5EF4-FFF2-40B4-BE49-F238E27FC236}">
                <a16:creationId xmlns:a16="http://schemas.microsoft.com/office/drawing/2014/main" xmlns="" id="{CBA7CEB1-FEC9-4CE0-B8D8-07E7046F320B}"/>
              </a:ext>
            </a:extLst>
          </p:cNvPr>
          <p:cNvPicPr>
            <a:picLocks noChangeAspect="1"/>
          </p:cNvPicPr>
          <p:nvPr>
            <a:videoFile r:link="rId1"/>
            <p:extLst>
              <p:ext uri="{DAA4B4D4-6D71-4841-9C94-3DE7FCFB9230}">
                <p14:media xmlns:p14="http://schemas.microsoft.com/office/powerpoint/2010/main" xmlns="" r:link="rId3"/>
              </p:ext>
            </p:extLst>
          </p:nvPr>
        </p:nvPicPr>
        <p:blipFill>
          <a:blip r:embed="rId4" cstate="print"/>
          <a:stretch>
            <a:fillRect/>
          </a:stretch>
        </p:blipFill>
        <p:spPr>
          <a:xfrm>
            <a:off x="2057309" y="458474"/>
            <a:ext cx="7762875" cy="4857750"/>
          </a:xfrm>
          <a:prstGeom prst="rect">
            <a:avLst/>
          </a:prstGeom>
          <a:ln>
            <a:solidFill>
              <a:srgbClr val="FF0000"/>
            </a:solidFill>
          </a:ln>
        </p:spPr>
      </p:pic>
    </p:spTree>
    <p:extLst>
      <p:ext uri="{BB962C8B-B14F-4D97-AF65-F5344CB8AC3E}">
        <p14:creationId xmlns:p14="http://schemas.microsoft.com/office/powerpoint/2010/main" xmlns="" val="155122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B0ECCE0C-4A09-49E3-BA20-A8BA6910A8A7}"/>
              </a:ext>
            </a:extLst>
          </p:cNvPr>
          <p:cNvSpPr txBox="1"/>
          <p:nvPr/>
        </p:nvSpPr>
        <p:spPr>
          <a:xfrm>
            <a:off x="1666596" y="3810738"/>
            <a:ext cx="8374331" cy="646331"/>
          </a:xfrm>
          <a:prstGeom prst="rect">
            <a:avLst/>
          </a:prstGeom>
          <a:noFill/>
        </p:spPr>
        <p:txBody>
          <a:bodyPr wrap="square" rtlCol="0">
            <a:spAutoFit/>
          </a:bodyPr>
          <a:lstStyle/>
          <a:p>
            <a:r>
              <a:rPr lang="de-DE" dirty="0"/>
              <a:t>Beobachten Sie, was mit dem Touch-Pad im nächsten Video passiert. Vergleichen Sie die Vorgänge mit dem 3. Touch-Pad („</a:t>
            </a:r>
            <a:r>
              <a:rPr lang="de-DE" dirty="0" err="1"/>
              <a:t>Wavetables</a:t>
            </a:r>
            <a:r>
              <a:rPr lang="de-DE" dirty="0"/>
              <a:t>“) und dem eben gezeigten Video!</a:t>
            </a:r>
          </a:p>
        </p:txBody>
      </p:sp>
      <p:sp>
        <p:nvSpPr>
          <p:cNvPr id="3" name="Textfeld 2">
            <a:extLst>
              <a:ext uri="{FF2B5EF4-FFF2-40B4-BE49-F238E27FC236}">
                <a16:creationId xmlns:a16="http://schemas.microsoft.com/office/drawing/2014/main" xmlns="" id="{8F54AEA5-FB03-493A-B7F8-352D03A4E380}"/>
              </a:ext>
            </a:extLst>
          </p:cNvPr>
          <p:cNvSpPr txBox="1"/>
          <p:nvPr/>
        </p:nvSpPr>
        <p:spPr>
          <a:xfrm>
            <a:off x="3665146" y="2677930"/>
            <a:ext cx="3939348" cy="369332"/>
          </a:xfrm>
          <a:prstGeom prst="rect">
            <a:avLst/>
          </a:prstGeom>
          <a:noFill/>
          <a:ln>
            <a:solidFill>
              <a:schemeClr val="accent2"/>
            </a:solidFill>
          </a:ln>
          <a:effectLst>
            <a:glow rad="63500">
              <a:schemeClr val="accent4">
                <a:satMod val="175000"/>
                <a:alpha val="40000"/>
              </a:schemeClr>
            </a:glow>
          </a:effectLst>
        </p:spPr>
        <p:txBody>
          <a:bodyPr wrap="none" rtlCol="0">
            <a:spAutoFit/>
          </a:bodyPr>
          <a:lstStyle/>
          <a:p>
            <a:r>
              <a:rPr lang="de-DE" dirty="0"/>
              <a:t>Und nun weiter zum nächsten Beispiel…</a:t>
            </a:r>
          </a:p>
        </p:txBody>
      </p:sp>
    </p:spTree>
    <p:extLst>
      <p:ext uri="{BB962C8B-B14F-4D97-AF65-F5344CB8AC3E}">
        <p14:creationId xmlns:p14="http://schemas.microsoft.com/office/powerpoint/2010/main" xmlns="" val="3444867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orph3">
            <a:hlinkClick r:id="" action="ppaction://media"/>
            <a:extLst>
              <a:ext uri="{FF2B5EF4-FFF2-40B4-BE49-F238E27FC236}">
                <a16:creationId xmlns:a16="http://schemas.microsoft.com/office/drawing/2014/main" xmlns="" id="{D0E119D9-7D66-4D94-8378-7BEB65F1CB39}"/>
              </a:ext>
            </a:extLst>
          </p:cNvPr>
          <p:cNvPicPr>
            <a:picLocks noChangeAspect="1"/>
          </p:cNvPicPr>
          <p:nvPr>
            <a:videoFile r:link="rId1"/>
            <p:extLst>
              <p:ext uri="{DAA4B4D4-6D71-4841-9C94-3DE7FCFB9230}">
                <p14:media xmlns:p14="http://schemas.microsoft.com/office/powerpoint/2010/main" xmlns="" r:link="rId3"/>
              </p:ext>
            </p:extLst>
          </p:nvPr>
        </p:nvPicPr>
        <p:blipFill>
          <a:blip r:embed="rId4" cstate="print"/>
          <a:stretch>
            <a:fillRect/>
          </a:stretch>
        </p:blipFill>
        <p:spPr>
          <a:xfrm>
            <a:off x="1211434" y="78579"/>
            <a:ext cx="9560502" cy="6290187"/>
          </a:xfrm>
          <a:prstGeom prst="rect">
            <a:avLst/>
          </a:prstGeom>
          <a:ln>
            <a:solidFill>
              <a:srgbClr val="FF0000"/>
            </a:solidFill>
          </a:ln>
        </p:spPr>
      </p:pic>
    </p:spTree>
    <p:extLst>
      <p:ext uri="{BB962C8B-B14F-4D97-AF65-F5344CB8AC3E}">
        <p14:creationId xmlns:p14="http://schemas.microsoft.com/office/powerpoint/2010/main" xmlns="" val="297013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9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BDC12B3C-5344-4022-83D2-218FF4604454}"/>
              </a:ext>
            </a:extLst>
          </p:cNvPr>
          <p:cNvSpPr txBox="1"/>
          <p:nvPr/>
        </p:nvSpPr>
        <p:spPr>
          <a:xfrm>
            <a:off x="1065828" y="827036"/>
            <a:ext cx="9557519" cy="5355312"/>
          </a:xfrm>
          <a:prstGeom prst="rect">
            <a:avLst/>
          </a:prstGeom>
          <a:noFill/>
        </p:spPr>
        <p:txBody>
          <a:bodyPr wrap="square" rtlCol="0">
            <a:spAutoFit/>
          </a:bodyPr>
          <a:lstStyle/>
          <a:p>
            <a:r>
              <a:rPr lang="de-DE" dirty="0"/>
              <a:t>Da ist jetzt wirklich eine ganze Menge los!</a:t>
            </a:r>
          </a:p>
          <a:p>
            <a:endParaRPr lang="de-DE" dirty="0"/>
          </a:p>
          <a:p>
            <a:r>
              <a:rPr lang="de-DE" dirty="0"/>
              <a:t>1. Der Touch-Punkt wird nach dem vorher gezeigten Algorithmus über das Touch-Pad bewegt.</a:t>
            </a:r>
          </a:p>
          <a:p>
            <a:r>
              <a:rPr lang="de-DE" dirty="0"/>
              <a:t>2. Der Wert A des Algorithmus wird „automatisch“ nach einer (wählbaren) Anzahl von Schritten um 0,1 hoch gesetzt.</a:t>
            </a:r>
          </a:p>
          <a:p>
            <a:r>
              <a:rPr lang="de-DE" dirty="0"/>
              <a:t>3. Die </a:t>
            </a:r>
            <a:r>
              <a:rPr lang="de-DE" dirty="0" err="1"/>
              <a:t>Wavetables</a:t>
            </a:r>
            <a:r>
              <a:rPr lang="de-DE" dirty="0"/>
              <a:t>, die via „Presets“ von mir zunächst vorgegeben sind, werden von Hand bzw. mit der Maus verändert.</a:t>
            </a:r>
          </a:p>
          <a:p>
            <a:r>
              <a:rPr lang="de-DE" dirty="0"/>
              <a:t>4. Ein passender Groove kann hinzugefügt werden, um das Ganze musikalisch etwas attraktiver zu gestalten.</a:t>
            </a:r>
          </a:p>
          <a:p>
            <a:r>
              <a:rPr lang="de-DE" dirty="0"/>
              <a:t>5. Ein Hüllkurvengenerator macht aus den </a:t>
            </a:r>
            <a:r>
              <a:rPr lang="de-DE" dirty="0" err="1"/>
              <a:t>Wavetable</a:t>
            </a:r>
            <a:r>
              <a:rPr lang="de-DE" dirty="0"/>
              <a:t>-Klängen musikalisch „brauchbare“ Töne.</a:t>
            </a:r>
          </a:p>
          <a:p>
            <a:endParaRPr lang="de-DE" dirty="0"/>
          </a:p>
          <a:p>
            <a:r>
              <a:rPr lang="de-DE" dirty="0"/>
              <a:t>Der Algorithmus, der ja zunächst nur Tonhöhen-Folgen im Sinne repetitiver oder minimal </a:t>
            </a:r>
            <a:r>
              <a:rPr lang="de-DE" dirty="0" err="1"/>
              <a:t>music</a:t>
            </a:r>
            <a:r>
              <a:rPr lang="de-DE" dirty="0"/>
              <a:t> („Techno </a:t>
            </a:r>
            <a:r>
              <a:rPr lang="de-DE" dirty="0" err="1"/>
              <a:t>lässt</a:t>
            </a:r>
            <a:r>
              <a:rPr lang="de-DE" dirty="0"/>
              <a:t> grüßen!“) erzeugt hat, erzeugt jetzt Klangfarbenverläufe – aber nicht beliebig, sondern nach einem algorithmischen, </a:t>
            </a:r>
            <a:r>
              <a:rPr lang="de-DE" dirty="0" err="1"/>
              <a:t>komponierbaren</a:t>
            </a:r>
            <a:r>
              <a:rPr lang="de-DE" dirty="0"/>
              <a:t> Kalkül. Der hart gesottene Elektroniker freut sich, weil hier einerseits ein ganz neues kompositorisches Denken vorliegt, ein Umgang mit „gelenktem Zufall“, und weil andererseits das neue Komponieren von der Tonhöhe auf die Klangfarbe und den Sound übergreift. </a:t>
            </a:r>
          </a:p>
          <a:p>
            <a:endParaRPr lang="de-DE" dirty="0"/>
          </a:p>
          <a:p>
            <a:r>
              <a:rPr lang="de-DE" dirty="0"/>
              <a:t>Die Elektronik und der Computer können aber noch mehr: siehe nächstes Beispiel!</a:t>
            </a:r>
          </a:p>
        </p:txBody>
      </p:sp>
    </p:spTree>
    <p:extLst>
      <p:ext uri="{BB962C8B-B14F-4D97-AF65-F5344CB8AC3E}">
        <p14:creationId xmlns:p14="http://schemas.microsoft.com/office/powerpoint/2010/main" xmlns="" val="4052616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B0ECCE0C-4A09-49E3-BA20-A8BA6910A8A7}"/>
              </a:ext>
            </a:extLst>
          </p:cNvPr>
          <p:cNvSpPr txBox="1"/>
          <p:nvPr/>
        </p:nvSpPr>
        <p:spPr>
          <a:xfrm>
            <a:off x="1742310" y="3519527"/>
            <a:ext cx="8374331" cy="1754326"/>
          </a:xfrm>
          <a:prstGeom prst="rect">
            <a:avLst/>
          </a:prstGeom>
          <a:noFill/>
        </p:spPr>
        <p:txBody>
          <a:bodyPr wrap="square" rtlCol="0">
            <a:spAutoFit/>
          </a:bodyPr>
          <a:lstStyle/>
          <a:p>
            <a:r>
              <a:rPr lang="de-DE" dirty="0"/>
              <a:t>Beobachten Sie, was mit dem Touch-Pad im nächsten Video passiert. Versuchen Sie, die einzelnen Vorgänge zu beschreiben und herauszufinden, welche Funktion sie haben…</a:t>
            </a:r>
          </a:p>
          <a:p>
            <a:endParaRPr lang="de-DE" dirty="0"/>
          </a:p>
          <a:p>
            <a:r>
              <a:rPr lang="de-DE" dirty="0"/>
              <a:t>Ich verrate Ihnen etwas vorab: der Algorithmus aus dem letzten Beispiel wird hier nicht nur verwendet, um den Finger auf dem Touch-Pad zu bewegen, sondern auch dazu, die </a:t>
            </a:r>
            <a:r>
              <a:rPr lang="de-DE" dirty="0" err="1"/>
              <a:t>Wavetables</a:t>
            </a:r>
            <a:r>
              <a:rPr lang="de-DE" dirty="0"/>
              <a:t> selbst zu ändern…</a:t>
            </a:r>
          </a:p>
        </p:txBody>
      </p:sp>
      <p:sp>
        <p:nvSpPr>
          <p:cNvPr id="3" name="Textfeld 2">
            <a:extLst>
              <a:ext uri="{FF2B5EF4-FFF2-40B4-BE49-F238E27FC236}">
                <a16:creationId xmlns:a16="http://schemas.microsoft.com/office/drawing/2014/main" xmlns="" id="{8F54AEA5-FB03-493A-B7F8-352D03A4E380}"/>
              </a:ext>
            </a:extLst>
          </p:cNvPr>
          <p:cNvSpPr txBox="1"/>
          <p:nvPr/>
        </p:nvSpPr>
        <p:spPr>
          <a:xfrm>
            <a:off x="4212622" y="2677931"/>
            <a:ext cx="2906758" cy="369332"/>
          </a:xfrm>
          <a:prstGeom prst="rect">
            <a:avLst/>
          </a:prstGeom>
          <a:noFill/>
          <a:ln>
            <a:solidFill>
              <a:schemeClr val="accent2"/>
            </a:solidFill>
          </a:ln>
          <a:effectLst>
            <a:glow rad="63500">
              <a:schemeClr val="accent4">
                <a:satMod val="175000"/>
                <a:alpha val="40000"/>
              </a:schemeClr>
            </a:glow>
          </a:effectLst>
        </p:spPr>
        <p:txBody>
          <a:bodyPr wrap="none" rtlCol="0">
            <a:spAutoFit/>
          </a:bodyPr>
          <a:lstStyle/>
          <a:p>
            <a:r>
              <a:rPr lang="de-DE" dirty="0"/>
              <a:t>Weiter zum letzten Beispiel…</a:t>
            </a:r>
          </a:p>
        </p:txBody>
      </p:sp>
    </p:spTree>
    <p:extLst>
      <p:ext uri="{BB962C8B-B14F-4D97-AF65-F5344CB8AC3E}">
        <p14:creationId xmlns:p14="http://schemas.microsoft.com/office/powerpoint/2010/main" xmlns="" val="2423071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orph4-v2">
            <a:hlinkClick r:id="" action="ppaction://media"/>
            <a:extLst>
              <a:ext uri="{FF2B5EF4-FFF2-40B4-BE49-F238E27FC236}">
                <a16:creationId xmlns:a16="http://schemas.microsoft.com/office/drawing/2014/main" xmlns="" id="{B2CC71E8-3B01-4D37-A34D-F6D310FC98A1}"/>
              </a:ext>
            </a:extLst>
          </p:cNvPr>
          <p:cNvPicPr>
            <a:picLocks noChangeAspect="1"/>
          </p:cNvPicPr>
          <p:nvPr>
            <a:videoFile r:link="rId1"/>
            <p:extLst>
              <p:ext uri="{DAA4B4D4-6D71-4841-9C94-3DE7FCFB9230}">
                <p14:media xmlns:p14="http://schemas.microsoft.com/office/powerpoint/2010/main" xmlns="" r:link="rId3"/>
              </p:ext>
            </p:extLst>
          </p:nvPr>
        </p:nvPicPr>
        <p:blipFill>
          <a:blip r:embed="rId4" cstate="print"/>
          <a:stretch>
            <a:fillRect/>
          </a:stretch>
        </p:blipFill>
        <p:spPr>
          <a:xfrm>
            <a:off x="1426930" y="386608"/>
            <a:ext cx="8465136" cy="5789960"/>
          </a:xfrm>
          <a:prstGeom prst="rect">
            <a:avLst/>
          </a:prstGeom>
          <a:ln>
            <a:solidFill>
              <a:srgbClr val="FF0000"/>
            </a:solidFill>
          </a:ln>
        </p:spPr>
      </p:pic>
    </p:spTree>
    <p:extLst>
      <p:ext uri="{BB962C8B-B14F-4D97-AF65-F5344CB8AC3E}">
        <p14:creationId xmlns:p14="http://schemas.microsoft.com/office/powerpoint/2010/main" xmlns="" val="157112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xmlns="" id="{475CE532-BD0B-48D3-9F32-E5030C65E15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95751" y="127891"/>
            <a:ext cx="4591170" cy="4591170"/>
          </a:xfrm>
          <a:prstGeom prst="rect">
            <a:avLst/>
          </a:prstGeom>
        </p:spPr>
      </p:pic>
      <p:sp>
        <p:nvSpPr>
          <p:cNvPr id="12" name="Textfeld 11">
            <a:extLst>
              <a:ext uri="{FF2B5EF4-FFF2-40B4-BE49-F238E27FC236}">
                <a16:creationId xmlns:a16="http://schemas.microsoft.com/office/drawing/2014/main" xmlns="" id="{79EBAB33-6BC1-4C4B-8F18-01661B87679C}"/>
              </a:ext>
            </a:extLst>
          </p:cNvPr>
          <p:cNvSpPr txBox="1"/>
          <p:nvPr/>
        </p:nvSpPr>
        <p:spPr>
          <a:xfrm>
            <a:off x="1666596" y="3810738"/>
            <a:ext cx="8374331" cy="1477328"/>
          </a:xfrm>
          <a:prstGeom prst="rect">
            <a:avLst/>
          </a:prstGeom>
          <a:noFill/>
        </p:spPr>
        <p:txBody>
          <a:bodyPr wrap="square" rtlCol="0">
            <a:spAutoFit/>
          </a:bodyPr>
          <a:lstStyle/>
          <a:p>
            <a:r>
              <a:rPr lang="de-DE" dirty="0"/>
              <a:t>Sie werden ein Video sehen, das ein „virtuelles“ Touch-Pad zeigt. Dies Touch-Pad ist mit der Programmierumgebung MAX8 erstellt. Es wird auf meinem Tablet mit Finger oder auf dem PC mit der Maus „bedient“.</a:t>
            </a:r>
          </a:p>
          <a:p>
            <a:r>
              <a:rPr lang="de-DE" dirty="0"/>
              <a:t>Beobachten Sie, was mit dem Touch-Pad passiert. Versuchen Sie, die einzelnen Vorgänge zu beschreiben und herauszufinden, welche Funktion sie haben…</a:t>
            </a:r>
          </a:p>
        </p:txBody>
      </p:sp>
      <p:sp>
        <p:nvSpPr>
          <p:cNvPr id="13" name="Textfeld 12">
            <a:extLst>
              <a:ext uri="{FF2B5EF4-FFF2-40B4-BE49-F238E27FC236}">
                <a16:creationId xmlns:a16="http://schemas.microsoft.com/office/drawing/2014/main" xmlns="" id="{77234DE2-EC08-43E4-A085-7D4932C21243}"/>
              </a:ext>
            </a:extLst>
          </p:cNvPr>
          <p:cNvSpPr txBox="1"/>
          <p:nvPr/>
        </p:nvSpPr>
        <p:spPr>
          <a:xfrm>
            <a:off x="4212622" y="2677931"/>
            <a:ext cx="2524474" cy="369332"/>
          </a:xfrm>
          <a:prstGeom prst="rect">
            <a:avLst/>
          </a:prstGeom>
          <a:noFill/>
          <a:ln>
            <a:solidFill>
              <a:schemeClr val="accent2"/>
            </a:solidFill>
          </a:ln>
          <a:effectLst>
            <a:glow rad="63500">
              <a:schemeClr val="accent4">
                <a:satMod val="175000"/>
                <a:alpha val="40000"/>
              </a:schemeClr>
            </a:glow>
          </a:effectLst>
        </p:spPr>
        <p:txBody>
          <a:bodyPr wrap="none" rtlCol="0">
            <a:spAutoFit/>
          </a:bodyPr>
          <a:lstStyle/>
          <a:p>
            <a:r>
              <a:rPr lang="de-DE" dirty="0"/>
              <a:t>Los zum ersten Beispiel…</a:t>
            </a:r>
          </a:p>
        </p:txBody>
      </p:sp>
    </p:spTree>
    <p:extLst>
      <p:ext uri="{BB962C8B-B14F-4D97-AF65-F5344CB8AC3E}">
        <p14:creationId xmlns:p14="http://schemas.microsoft.com/office/powerpoint/2010/main" xmlns="" val="3934656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F97516A9-1A95-472E-8625-79550C957F6A}"/>
              </a:ext>
            </a:extLst>
          </p:cNvPr>
          <p:cNvSpPr txBox="1"/>
          <p:nvPr/>
        </p:nvSpPr>
        <p:spPr>
          <a:xfrm>
            <a:off x="1566711" y="1305341"/>
            <a:ext cx="9289605" cy="4247317"/>
          </a:xfrm>
          <a:prstGeom prst="rect">
            <a:avLst/>
          </a:prstGeom>
          <a:noFill/>
        </p:spPr>
        <p:txBody>
          <a:bodyPr wrap="square" rtlCol="0">
            <a:spAutoFit/>
          </a:bodyPr>
          <a:lstStyle/>
          <a:p>
            <a:r>
              <a:rPr lang="de-DE" dirty="0"/>
              <a:t>Wie schon gesagt wird hier der Algorithmus verwendet, um den Touch-Punkt zu bewegen und zusätzlich das Obertonspektrum der </a:t>
            </a:r>
            <a:r>
              <a:rPr lang="de-DE" dirty="0" err="1"/>
              <a:t>Wavetable</a:t>
            </a:r>
            <a:r>
              <a:rPr lang="de-DE" dirty="0"/>
              <a:t>-Klänge zu modifizieren. Die Klänge werden also doppelt gestaltet: einmal dadurch, </a:t>
            </a:r>
            <a:r>
              <a:rPr lang="de-DE" dirty="0" err="1"/>
              <a:t>dass</a:t>
            </a:r>
            <a:r>
              <a:rPr lang="de-DE" dirty="0"/>
              <a:t> die </a:t>
            </a:r>
            <a:r>
              <a:rPr lang="de-DE" dirty="0" err="1"/>
              <a:t>Wavetables</a:t>
            </a:r>
            <a:r>
              <a:rPr lang="de-DE" dirty="0"/>
              <a:t> der Bewegung folgenden miteinander vermischt werden, zum andern durch die automatische (</a:t>
            </a:r>
            <a:r>
              <a:rPr lang="de-DE" dirty="0" err="1"/>
              <a:t>alogorithmusbedingte</a:t>
            </a:r>
            <a:r>
              <a:rPr lang="de-DE" dirty="0"/>
              <a:t>) Verknüpfen der Position des Touch-Punktes mit den </a:t>
            </a:r>
            <a:r>
              <a:rPr lang="de-DE" dirty="0" err="1"/>
              <a:t>Wavetables</a:t>
            </a:r>
            <a:r>
              <a:rPr lang="de-DE" dirty="0"/>
              <a:t> selbst.</a:t>
            </a:r>
          </a:p>
          <a:p>
            <a:endParaRPr lang="de-DE" dirty="0"/>
          </a:p>
          <a:p>
            <a:r>
              <a:rPr lang="de-DE" dirty="0"/>
              <a:t>Dieser Kompositionsvorgange und damit das Ergebnis sind typisch für Elektronische Musik: eine zentrale kompositorische Idee (hier repräsentiert durch den Algorithmus) wird auf mehrere Parameter des musikalischen Materials angewandt. Dieser Vorgang ist aber aufgrund seiner Komplexität nicht unmittelbar hörbar. Der Hörer spürt bestenfalls, </a:t>
            </a:r>
            <a:r>
              <a:rPr lang="de-DE" dirty="0" err="1"/>
              <a:t>dass</a:t>
            </a:r>
            <a:r>
              <a:rPr lang="de-DE" dirty="0"/>
              <a:t> da irgend eine Logik im Hintergrund waltet, die aber nicht so einfach ist, als </a:t>
            </a:r>
            <a:r>
              <a:rPr lang="de-DE" dirty="0" err="1"/>
              <a:t>dass</a:t>
            </a:r>
            <a:r>
              <a:rPr lang="de-DE" dirty="0"/>
              <a:t> man sie explizit hören könnte.</a:t>
            </a:r>
          </a:p>
          <a:p>
            <a:endParaRPr lang="de-DE" dirty="0"/>
          </a:p>
          <a:p>
            <a:r>
              <a:rPr lang="de-DE" dirty="0"/>
              <a:t>Sie </a:t>
            </a:r>
            <a:r>
              <a:rPr lang="de-DE" dirty="0" smtClean="0"/>
              <a:t>merken </a:t>
            </a:r>
            <a:r>
              <a:rPr lang="de-DE" dirty="0"/>
              <a:t>wohl jetzt auch das Problem dieser Argumentation! Ich habe es mit dem Slogan „die Dialektik kompositorischer Verfügungsgewalt“ bezeichnet. Je mehr der Komponist „kann“ um so weniger erreicht er die Hörer.</a:t>
            </a:r>
          </a:p>
        </p:txBody>
      </p:sp>
    </p:spTree>
    <p:extLst>
      <p:ext uri="{BB962C8B-B14F-4D97-AF65-F5344CB8AC3E}">
        <p14:creationId xmlns:p14="http://schemas.microsoft.com/office/powerpoint/2010/main" xmlns="" val="2974474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5AEED872-D77D-4669-8624-D213FAFD3F97}"/>
              </a:ext>
            </a:extLst>
          </p:cNvPr>
          <p:cNvSpPr txBox="1"/>
          <p:nvPr/>
        </p:nvSpPr>
        <p:spPr>
          <a:xfrm>
            <a:off x="1541472" y="1083302"/>
            <a:ext cx="9109055" cy="5078313"/>
          </a:xfrm>
          <a:prstGeom prst="rect">
            <a:avLst/>
          </a:prstGeom>
          <a:noFill/>
        </p:spPr>
        <p:txBody>
          <a:bodyPr wrap="square" rtlCol="0">
            <a:spAutoFit/>
          </a:bodyPr>
          <a:lstStyle/>
          <a:p>
            <a:r>
              <a:rPr lang="de-DE" b="1" dirty="0"/>
              <a:t>Der elektronische Spaß geht ja erst richtig los, wenn Sie die virtuellen Touch-Pads selbst von Hand bedienen können. Das ist unter Umständen möglich. </a:t>
            </a:r>
            <a:r>
              <a:rPr lang="de-DE" dirty="0"/>
              <a:t>(Und in einem normalen Seminar ohne Corona wäre das selbstverständlich.)</a:t>
            </a:r>
          </a:p>
          <a:p>
            <a:endParaRPr lang="de-DE" dirty="0"/>
          </a:p>
          <a:p>
            <a:r>
              <a:rPr lang="de-DE" dirty="0"/>
              <a:t>Die 5 Touch-Pads, die hier vorgeführt wurden, gibt es auch als Anwendung für Windows-</a:t>
            </a:r>
            <a:r>
              <a:rPr lang="de-DE" dirty="0" err="1"/>
              <a:t>PC‘s</a:t>
            </a:r>
            <a:r>
              <a:rPr lang="de-DE" dirty="0"/>
              <a:t> oder Windows-Emulationen auf Macs. Man kann mit diesen Anwendungen beliebige eigene Samples laden bzw. verwenden und natürlich alle Parameter des Algorithmus und der </a:t>
            </a:r>
            <a:r>
              <a:rPr lang="de-DE" dirty="0" err="1"/>
              <a:t>Wavetables</a:t>
            </a:r>
            <a:r>
              <a:rPr lang="de-DE" dirty="0"/>
              <a:t> verändern. Im Grunde eigen sich die Touch-</a:t>
            </a:r>
            <a:r>
              <a:rPr lang="de-DE" dirty="0" err="1"/>
              <a:t>Pades</a:t>
            </a:r>
            <a:r>
              <a:rPr lang="de-DE" dirty="0"/>
              <a:t> durchaus als Produktions-Tools für einfache elektronische Kompositionen im Live-Betrieb.</a:t>
            </a:r>
          </a:p>
          <a:p>
            <a:endParaRPr lang="de-DE" dirty="0"/>
          </a:p>
          <a:p>
            <a:r>
              <a:rPr lang="de-DE" dirty="0"/>
              <a:t>Vorgehen: Im </a:t>
            </a:r>
            <a:r>
              <a:rPr lang="de-DE" dirty="0" err="1"/>
              <a:t>StudIP</a:t>
            </a:r>
            <a:r>
              <a:rPr lang="de-DE" dirty="0"/>
              <a:t> </a:t>
            </a:r>
            <a:r>
              <a:rPr lang="de-DE" smtClean="0"/>
              <a:t>die Datei </a:t>
            </a:r>
            <a:r>
              <a:rPr lang="de-DE" dirty="0"/>
              <a:t>„poly-morphing.zip“ herunter laden und entpacken. Sodann das Programm „max8.exe“ starten. Es entsteht die Konsole der vom IRCAM entwickelten Plattform „MAX“ (Version 8). Hier kann man die diversen Programme, die die Endung „</a:t>
            </a:r>
            <a:r>
              <a:rPr lang="de-DE" dirty="0" err="1"/>
              <a:t>mxf</a:t>
            </a:r>
            <a:r>
              <a:rPr lang="de-DE" dirty="0"/>
              <a:t>“ haben,  laden bzw. per Drag &amp; Drop auf die Konsole schieben. Die Oberfläche, die man dann sieht, ist allerdings nicht die entschlackte Präsentation der Videos sondern die </a:t>
            </a:r>
            <a:r>
              <a:rPr lang="de-DE" dirty="0" err="1"/>
              <a:t>Rohform</a:t>
            </a:r>
            <a:r>
              <a:rPr lang="de-DE" dirty="0"/>
              <a:t> des MAX-Programms. Links oben ist der „</a:t>
            </a:r>
            <a:r>
              <a:rPr lang="de-DE" dirty="0" err="1"/>
              <a:t>replace</a:t>
            </a:r>
            <a:r>
              <a:rPr lang="de-DE" dirty="0"/>
              <a:t>“-Button, über den man den Explorer öffnen und eine WAV-Datei laden kann. Alle Module der Videos kann man gut finden und entsprechend bedienen. (Das Original-Programm MAX8 kostet über 300 Euro und ist recht anspruchsvoll.)</a:t>
            </a:r>
          </a:p>
        </p:txBody>
      </p:sp>
    </p:spTree>
    <p:extLst>
      <p:ext uri="{BB962C8B-B14F-4D97-AF65-F5344CB8AC3E}">
        <p14:creationId xmlns:p14="http://schemas.microsoft.com/office/powerpoint/2010/main" xmlns="" val="2461130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951017" y="2876203"/>
            <a:ext cx="6168044" cy="1754326"/>
          </a:xfrm>
          <a:prstGeom prst="rect">
            <a:avLst/>
          </a:prstGeom>
          <a:noFill/>
        </p:spPr>
        <p:txBody>
          <a:bodyPr wrap="square" rtlCol="0">
            <a:spAutoFit/>
          </a:bodyPr>
          <a:lstStyle/>
          <a:p>
            <a:pPr algn="ctr"/>
            <a:r>
              <a:rPr lang="de-DE" dirty="0" smtClean="0"/>
              <a:t>Ende</a:t>
            </a:r>
          </a:p>
          <a:p>
            <a:endParaRPr lang="de-DE" dirty="0" smtClean="0"/>
          </a:p>
          <a:p>
            <a:endParaRPr lang="de-DE" dirty="0" smtClean="0"/>
          </a:p>
          <a:p>
            <a:endParaRPr lang="de-DE" dirty="0" smtClean="0"/>
          </a:p>
          <a:p>
            <a:endParaRPr lang="de-DE" dirty="0" smtClean="0"/>
          </a:p>
          <a:p>
            <a:endParaRPr lang="de-D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xmlns="" id="{FA0482EA-D549-4385-9A5F-633367C69A28}"/>
              </a:ext>
            </a:extLst>
          </p:cNvPr>
          <p:cNvSpPr txBox="1"/>
          <p:nvPr/>
        </p:nvSpPr>
        <p:spPr>
          <a:xfrm>
            <a:off x="1808899" y="221321"/>
            <a:ext cx="8488606" cy="369332"/>
          </a:xfrm>
          <a:prstGeom prst="rect">
            <a:avLst/>
          </a:prstGeom>
          <a:noFill/>
        </p:spPr>
        <p:txBody>
          <a:bodyPr wrap="none" rtlCol="0">
            <a:spAutoFit/>
          </a:bodyPr>
          <a:lstStyle/>
          <a:p>
            <a:r>
              <a:rPr lang="de-DE" dirty="0"/>
              <a:t>Klicken Sie auf den Video-Play-Button und sehen Sie sich das Video an. Was passiert hier?</a:t>
            </a:r>
          </a:p>
        </p:txBody>
      </p:sp>
      <p:pic>
        <p:nvPicPr>
          <p:cNvPr id="3" name="morph0-intro">
            <a:hlinkClick r:id="" action="ppaction://media"/>
            <a:extLst>
              <a:ext uri="{FF2B5EF4-FFF2-40B4-BE49-F238E27FC236}">
                <a16:creationId xmlns:a16="http://schemas.microsoft.com/office/drawing/2014/main" xmlns="" id="{1A2B0080-EF24-4A06-A001-8C2797BBADC3}"/>
              </a:ext>
            </a:extLst>
          </p:cNvPr>
          <p:cNvPicPr>
            <a:picLocks noChangeAspect="1"/>
          </p:cNvPicPr>
          <p:nvPr>
            <a:videoFile r:link="rId1"/>
            <p:extLst>
              <p:ext uri="{DAA4B4D4-6D71-4841-9C94-3DE7FCFB9230}">
                <p14:media xmlns:p14="http://schemas.microsoft.com/office/powerpoint/2010/main" xmlns="" r:link="rId3"/>
              </p:ext>
            </p:extLst>
          </p:nvPr>
        </p:nvPicPr>
        <p:blipFill>
          <a:blip r:embed="rId4" cstate="print"/>
          <a:stretch>
            <a:fillRect/>
          </a:stretch>
        </p:blipFill>
        <p:spPr>
          <a:xfrm>
            <a:off x="1128601" y="634838"/>
            <a:ext cx="10053870" cy="5655302"/>
          </a:xfrm>
          <a:prstGeom prst="rect">
            <a:avLst/>
          </a:prstGeom>
        </p:spPr>
      </p:pic>
    </p:spTree>
    <p:extLst>
      <p:ext uri="{BB962C8B-B14F-4D97-AF65-F5344CB8AC3E}">
        <p14:creationId xmlns:p14="http://schemas.microsoft.com/office/powerpoint/2010/main" xmlns="" val="128191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7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9C22898B-3F64-445B-8ECB-347E1226B4F3}"/>
              </a:ext>
            </a:extLst>
          </p:cNvPr>
          <p:cNvSpPr txBox="1"/>
          <p:nvPr/>
        </p:nvSpPr>
        <p:spPr>
          <a:xfrm>
            <a:off x="1921988" y="1094950"/>
            <a:ext cx="8188830" cy="4247317"/>
          </a:xfrm>
          <a:prstGeom prst="rect">
            <a:avLst/>
          </a:prstGeom>
          <a:noFill/>
        </p:spPr>
        <p:txBody>
          <a:bodyPr wrap="square" rtlCol="0">
            <a:spAutoFit/>
          </a:bodyPr>
          <a:lstStyle/>
          <a:p>
            <a:r>
              <a:rPr lang="de-DE" dirty="0"/>
              <a:t>Beispiel 1: Ein Touch-Pad, das es erlaubt die Klangfarbe eines Samples zu ändern.</a:t>
            </a:r>
          </a:p>
          <a:p>
            <a:endParaRPr lang="de-DE" dirty="0"/>
          </a:p>
          <a:p>
            <a:r>
              <a:rPr lang="de-DE" dirty="0"/>
              <a:t>Das Sample wird zunächst als WAV-Datei geladen. Die Bewegung des </a:t>
            </a:r>
            <a:r>
              <a:rPr lang="de-DE" dirty="0" err="1"/>
              <a:t>Touchpunktes</a:t>
            </a:r>
            <a:r>
              <a:rPr lang="de-DE" dirty="0"/>
              <a:t> in X-Richtung verändert die Frequenz eines </a:t>
            </a:r>
            <a:r>
              <a:rPr lang="de-DE" dirty="0" err="1"/>
              <a:t>Tiefpassfilters</a:t>
            </a:r>
            <a:r>
              <a:rPr lang="de-DE" dirty="0"/>
              <a:t>, die Bewegung in Y-Richtung den „Q-Faktor“ (die Übersteuerung oder Resonanz des Filters).</a:t>
            </a:r>
          </a:p>
          <a:p>
            <a:endParaRPr lang="de-DE" dirty="0"/>
          </a:p>
          <a:p>
            <a:r>
              <a:rPr lang="de-DE" dirty="0"/>
              <a:t>Solch ein Pad ist als Teil einer größeren Anlage in der „EDM“ (= elektronischen Tanzmusik) sehr beliebt. Die Musik, die dabei produziert wird kann man als „elektronisch modifizierten Naturklang“ bezeichnen. Hart gesottene Elektroniker würden so etwas niemals „Elektronische Musik“ nennen sondern vom Einsatz elektroakustischer Geräte zur Veränderung akustischer Klänge sprechen.</a:t>
            </a:r>
          </a:p>
          <a:p>
            <a:r>
              <a:rPr lang="de-DE" dirty="0"/>
              <a:t>Die zwei-dimensionale Interaktivität mittels Touch-Pad ist zwar ein technisches Novum der letzten 25 Jahre Zeit, der Vorgang als solcher ist aber gut 100 Jahre alt, denn </a:t>
            </a:r>
            <a:r>
              <a:rPr lang="de-DE" dirty="0" err="1"/>
              <a:t>Tiefpassfilter</a:t>
            </a:r>
            <a:r>
              <a:rPr lang="de-DE" dirty="0"/>
              <a:t> mit Übersteuerungsmöglichkeiten gab es schon vor 100 Jahren. Und diese wurden auch – von Leuten wie John Cage – musikalisch eingesetzt.</a:t>
            </a:r>
          </a:p>
        </p:txBody>
      </p:sp>
    </p:spTree>
    <p:extLst>
      <p:ext uri="{BB962C8B-B14F-4D97-AF65-F5344CB8AC3E}">
        <p14:creationId xmlns:p14="http://schemas.microsoft.com/office/powerpoint/2010/main" xmlns="" val="2040297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xmlns="" id="{475CE532-BD0B-48D3-9F32-E5030C65E15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95751" y="127891"/>
            <a:ext cx="4591170" cy="4591170"/>
          </a:xfrm>
          <a:prstGeom prst="rect">
            <a:avLst/>
          </a:prstGeom>
        </p:spPr>
      </p:pic>
      <p:sp>
        <p:nvSpPr>
          <p:cNvPr id="12" name="Textfeld 11">
            <a:extLst>
              <a:ext uri="{FF2B5EF4-FFF2-40B4-BE49-F238E27FC236}">
                <a16:creationId xmlns:a16="http://schemas.microsoft.com/office/drawing/2014/main" xmlns="" id="{79EBAB33-6BC1-4C4B-8F18-01661B87679C}"/>
              </a:ext>
            </a:extLst>
          </p:cNvPr>
          <p:cNvSpPr txBox="1"/>
          <p:nvPr/>
        </p:nvSpPr>
        <p:spPr>
          <a:xfrm>
            <a:off x="1666596" y="3810738"/>
            <a:ext cx="8374331" cy="646331"/>
          </a:xfrm>
          <a:prstGeom prst="rect">
            <a:avLst/>
          </a:prstGeom>
          <a:noFill/>
        </p:spPr>
        <p:txBody>
          <a:bodyPr wrap="square" rtlCol="0">
            <a:spAutoFit/>
          </a:bodyPr>
          <a:lstStyle/>
          <a:p>
            <a:r>
              <a:rPr lang="de-DE" dirty="0"/>
              <a:t>Beobachten Sie, was im nächsten Video mit dem Touch-Pad passiert. Versuchen Sie, die einzelnen Vorgänge zu beschreiben und herauszufinden, welche Funktion sie haben…</a:t>
            </a:r>
          </a:p>
        </p:txBody>
      </p:sp>
      <p:sp>
        <p:nvSpPr>
          <p:cNvPr id="13" name="Textfeld 12">
            <a:extLst>
              <a:ext uri="{FF2B5EF4-FFF2-40B4-BE49-F238E27FC236}">
                <a16:creationId xmlns:a16="http://schemas.microsoft.com/office/drawing/2014/main" xmlns="" id="{77234DE2-EC08-43E4-A085-7D4932C21243}"/>
              </a:ext>
            </a:extLst>
          </p:cNvPr>
          <p:cNvSpPr txBox="1"/>
          <p:nvPr/>
        </p:nvSpPr>
        <p:spPr>
          <a:xfrm>
            <a:off x="4212622" y="2677931"/>
            <a:ext cx="2524474" cy="369332"/>
          </a:xfrm>
          <a:prstGeom prst="rect">
            <a:avLst/>
          </a:prstGeom>
          <a:noFill/>
          <a:ln>
            <a:solidFill>
              <a:schemeClr val="accent2"/>
            </a:solidFill>
          </a:ln>
          <a:effectLst>
            <a:glow rad="63500">
              <a:schemeClr val="accent4">
                <a:satMod val="175000"/>
                <a:alpha val="40000"/>
              </a:schemeClr>
            </a:glow>
          </a:effectLst>
        </p:spPr>
        <p:txBody>
          <a:bodyPr wrap="none" rtlCol="0">
            <a:spAutoFit/>
          </a:bodyPr>
          <a:lstStyle/>
          <a:p>
            <a:r>
              <a:rPr lang="de-DE" dirty="0"/>
              <a:t>Los zum ersten Beispiel…</a:t>
            </a:r>
          </a:p>
        </p:txBody>
      </p:sp>
    </p:spTree>
    <p:extLst>
      <p:ext uri="{BB962C8B-B14F-4D97-AF65-F5344CB8AC3E}">
        <p14:creationId xmlns:p14="http://schemas.microsoft.com/office/powerpoint/2010/main" xmlns="" val="802353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rph1">
            <a:hlinkClick r:id="" action="ppaction://media"/>
            <a:extLst>
              <a:ext uri="{FF2B5EF4-FFF2-40B4-BE49-F238E27FC236}">
                <a16:creationId xmlns:a16="http://schemas.microsoft.com/office/drawing/2014/main" xmlns="" id="{947C348F-45B2-4726-B244-81D4B7147B5A}"/>
              </a:ext>
            </a:extLst>
          </p:cNvPr>
          <p:cNvPicPr>
            <a:picLocks noChangeAspect="1"/>
          </p:cNvPicPr>
          <p:nvPr>
            <a:videoFile r:link="rId1"/>
            <p:extLst>
              <p:ext uri="{DAA4B4D4-6D71-4841-9C94-3DE7FCFB9230}">
                <p14:media xmlns:p14="http://schemas.microsoft.com/office/powerpoint/2010/main" xmlns="" r:link="rId3"/>
              </p:ext>
            </p:extLst>
          </p:nvPr>
        </p:nvPicPr>
        <p:blipFill>
          <a:blip r:embed="rId4" cstate="print"/>
          <a:stretch>
            <a:fillRect/>
          </a:stretch>
        </p:blipFill>
        <p:spPr>
          <a:xfrm>
            <a:off x="1259377" y="193813"/>
            <a:ext cx="9673245" cy="6099300"/>
          </a:xfrm>
          <a:prstGeom prst="rect">
            <a:avLst/>
          </a:prstGeom>
        </p:spPr>
      </p:pic>
    </p:spTree>
    <p:extLst>
      <p:ext uri="{BB962C8B-B14F-4D97-AF65-F5344CB8AC3E}">
        <p14:creationId xmlns:p14="http://schemas.microsoft.com/office/powerpoint/2010/main" xmlns="" val="15709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4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004EBA8E-5E63-4305-BCFE-6062ABB9DD9E}"/>
              </a:ext>
            </a:extLst>
          </p:cNvPr>
          <p:cNvSpPr txBox="1"/>
          <p:nvPr/>
        </p:nvSpPr>
        <p:spPr>
          <a:xfrm>
            <a:off x="1473524" y="1368687"/>
            <a:ext cx="9074109" cy="3139321"/>
          </a:xfrm>
          <a:prstGeom prst="rect">
            <a:avLst/>
          </a:prstGeom>
          <a:noFill/>
        </p:spPr>
        <p:txBody>
          <a:bodyPr wrap="square" rtlCol="0">
            <a:spAutoFit/>
          </a:bodyPr>
          <a:lstStyle/>
          <a:p>
            <a:r>
              <a:rPr lang="de-DE" dirty="0"/>
              <a:t>An allen vier Ecken unseres virtuellen Touch-Pads kann man ein Sample mit akustischem Material positionieren. (In unserem Fall waren dies zunächst ähnliche Patterns, später wurden zwei davon durch Shaker-Figuren ersetzt.) Wenn sich der Touch-Punkt einer Ecke nähert, wird das jeweilige Sample lauter. Das heißt: wir haben es hier mit dem Ineinander-Morphen von vier Samples zu tun. Um das Ganze noch musikalisch etwas attraktiver zu machen, konnte man einen „Groove“ zuschalten, der ebenfalls frei geladen werden kann.</a:t>
            </a:r>
          </a:p>
          <a:p>
            <a:endParaRPr lang="de-DE" dirty="0"/>
          </a:p>
          <a:p>
            <a:r>
              <a:rPr lang="de-DE" dirty="0"/>
              <a:t>Im Grunde wird hier akustisches Material wie in einem mehrkanaligen Mischpult miteinander verknüpft. „Elektronisch“ ist dabei allenfalls das leicht bedienbare Touch-Pad. Auch hier würde ein hart gesottener Elektroniker niemals von „Elektronischer Musik“ sprechen, es sein denn das „akustische Material“ würde „</a:t>
            </a:r>
            <a:r>
              <a:rPr lang="de-DE" dirty="0" err="1"/>
              <a:t>elektronisiert</a:t>
            </a:r>
            <a:r>
              <a:rPr lang="de-DE" dirty="0"/>
              <a:t>“… Also auf zum nächsten Beispiel! </a:t>
            </a:r>
          </a:p>
        </p:txBody>
      </p:sp>
      <p:sp>
        <p:nvSpPr>
          <p:cNvPr id="3" name="Textfeld 2">
            <a:extLst>
              <a:ext uri="{FF2B5EF4-FFF2-40B4-BE49-F238E27FC236}">
                <a16:creationId xmlns:a16="http://schemas.microsoft.com/office/drawing/2014/main" xmlns="" id="{8DD87C9B-736A-42CE-ABBF-008CB4061583}"/>
              </a:ext>
            </a:extLst>
          </p:cNvPr>
          <p:cNvSpPr txBox="1"/>
          <p:nvPr/>
        </p:nvSpPr>
        <p:spPr>
          <a:xfrm>
            <a:off x="4448066" y="5304647"/>
            <a:ext cx="3125023" cy="369332"/>
          </a:xfrm>
          <a:prstGeom prst="rect">
            <a:avLst/>
          </a:prstGeom>
          <a:noFill/>
          <a:ln>
            <a:solidFill>
              <a:schemeClr val="accent2"/>
            </a:solidFill>
          </a:ln>
          <a:effectLst>
            <a:glow rad="63500">
              <a:schemeClr val="accent4">
                <a:satMod val="175000"/>
                <a:alpha val="40000"/>
              </a:schemeClr>
            </a:glow>
          </a:effectLst>
        </p:spPr>
        <p:txBody>
          <a:bodyPr wrap="none" rtlCol="0">
            <a:spAutoFit/>
          </a:bodyPr>
          <a:lstStyle/>
          <a:p>
            <a:r>
              <a:rPr lang="de-DE" dirty="0"/>
              <a:t>Weiter zum nächsten Beispiel…</a:t>
            </a:r>
          </a:p>
        </p:txBody>
      </p:sp>
    </p:spTree>
    <p:extLst>
      <p:ext uri="{BB962C8B-B14F-4D97-AF65-F5344CB8AC3E}">
        <p14:creationId xmlns:p14="http://schemas.microsoft.com/office/powerpoint/2010/main" xmlns="" val="1721423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8F54AEA5-FB03-493A-B7F8-352D03A4E380}"/>
              </a:ext>
            </a:extLst>
          </p:cNvPr>
          <p:cNvSpPr txBox="1"/>
          <p:nvPr/>
        </p:nvSpPr>
        <p:spPr>
          <a:xfrm>
            <a:off x="4212622" y="2677931"/>
            <a:ext cx="3125023" cy="369332"/>
          </a:xfrm>
          <a:prstGeom prst="rect">
            <a:avLst/>
          </a:prstGeom>
          <a:noFill/>
          <a:ln>
            <a:solidFill>
              <a:schemeClr val="accent2"/>
            </a:solidFill>
          </a:ln>
          <a:effectLst>
            <a:glow rad="63500">
              <a:schemeClr val="accent4">
                <a:satMod val="175000"/>
                <a:alpha val="40000"/>
              </a:schemeClr>
            </a:glow>
          </a:effectLst>
        </p:spPr>
        <p:txBody>
          <a:bodyPr wrap="none" rtlCol="0">
            <a:spAutoFit/>
          </a:bodyPr>
          <a:lstStyle/>
          <a:p>
            <a:r>
              <a:rPr lang="de-DE" dirty="0"/>
              <a:t>Weiter zum nächsten Beispiel…</a:t>
            </a:r>
          </a:p>
        </p:txBody>
      </p:sp>
      <p:pic>
        <p:nvPicPr>
          <p:cNvPr id="6" name="Grafik 5">
            <a:extLst>
              <a:ext uri="{FF2B5EF4-FFF2-40B4-BE49-F238E27FC236}">
                <a16:creationId xmlns:a16="http://schemas.microsoft.com/office/drawing/2014/main" xmlns="" id="{D247100C-A768-4483-A484-FDBD61C08EA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95751" y="127891"/>
            <a:ext cx="4591170" cy="4591170"/>
          </a:xfrm>
          <a:prstGeom prst="rect">
            <a:avLst/>
          </a:prstGeom>
        </p:spPr>
      </p:pic>
      <p:sp>
        <p:nvSpPr>
          <p:cNvPr id="7" name="Textfeld 6">
            <a:extLst>
              <a:ext uri="{FF2B5EF4-FFF2-40B4-BE49-F238E27FC236}">
                <a16:creationId xmlns:a16="http://schemas.microsoft.com/office/drawing/2014/main" xmlns="" id="{2835C743-9469-4920-9075-00D861398B99}"/>
              </a:ext>
            </a:extLst>
          </p:cNvPr>
          <p:cNvSpPr txBox="1"/>
          <p:nvPr/>
        </p:nvSpPr>
        <p:spPr>
          <a:xfrm>
            <a:off x="1986928" y="3824095"/>
            <a:ext cx="8374331" cy="923330"/>
          </a:xfrm>
          <a:prstGeom prst="rect">
            <a:avLst/>
          </a:prstGeom>
          <a:noFill/>
        </p:spPr>
        <p:txBody>
          <a:bodyPr wrap="square" rtlCol="0">
            <a:spAutoFit/>
          </a:bodyPr>
          <a:lstStyle/>
          <a:p>
            <a:r>
              <a:rPr lang="de-DE" dirty="0"/>
              <a:t>Es folgen nun zwei Videos, die denselben Vorgang aus zwei Perspektiven darstellen: zunächst das Touch-Pad „live“ und anschließend derselbe Vorgang als „screen-</a:t>
            </a:r>
            <a:r>
              <a:rPr lang="de-DE" dirty="0" err="1"/>
              <a:t>shot</a:t>
            </a:r>
            <a:r>
              <a:rPr lang="de-DE" dirty="0"/>
              <a:t>“, damit Sie deutlicher beobachten können, was passiert. </a:t>
            </a:r>
          </a:p>
        </p:txBody>
      </p:sp>
    </p:spTree>
    <p:extLst>
      <p:ext uri="{BB962C8B-B14F-4D97-AF65-F5344CB8AC3E}">
        <p14:creationId xmlns:p14="http://schemas.microsoft.com/office/powerpoint/2010/main" xmlns="" val="3399229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rph2-pad">
            <a:hlinkClick r:id="" action="ppaction://media"/>
            <a:extLst>
              <a:ext uri="{FF2B5EF4-FFF2-40B4-BE49-F238E27FC236}">
                <a16:creationId xmlns:a16="http://schemas.microsoft.com/office/drawing/2014/main" xmlns="" id="{A650F5C8-5314-4064-89F5-5D341DBE64E3}"/>
              </a:ext>
            </a:extLst>
          </p:cNvPr>
          <p:cNvPicPr>
            <a:picLocks noChangeAspect="1"/>
          </p:cNvPicPr>
          <p:nvPr>
            <a:videoFile r:link="rId1"/>
            <p:extLst>
              <p:ext uri="{DAA4B4D4-6D71-4841-9C94-3DE7FCFB9230}">
                <p14:media xmlns:p14="http://schemas.microsoft.com/office/powerpoint/2010/main" xmlns="" r:link="rId3"/>
              </p:ext>
            </p:extLst>
          </p:nvPr>
        </p:nvPicPr>
        <p:blipFill>
          <a:blip r:embed="rId4" cstate="print"/>
          <a:stretch>
            <a:fillRect/>
          </a:stretch>
        </p:blipFill>
        <p:spPr>
          <a:xfrm>
            <a:off x="646486" y="236608"/>
            <a:ext cx="10637585" cy="5983642"/>
          </a:xfrm>
          <a:prstGeom prst="rect">
            <a:avLst/>
          </a:prstGeom>
        </p:spPr>
      </p:pic>
    </p:spTree>
    <p:extLst>
      <p:ext uri="{BB962C8B-B14F-4D97-AF65-F5344CB8AC3E}">
        <p14:creationId xmlns:p14="http://schemas.microsoft.com/office/powerpoint/2010/main" xmlns="" val="36794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8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1667</Words>
  <Application>Microsoft Office PowerPoint</Application>
  <PresentationFormat>Benutzerdefiniert</PresentationFormat>
  <Paragraphs>67</Paragraphs>
  <Slides>22</Slides>
  <Notes>0</Notes>
  <HiddenSlides>0</HiddenSlides>
  <MMClips>7</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Office</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Wolfgang Martin Stroh</dc:creator>
  <cp:lastModifiedBy>Wolfgang Martin Stroh</cp:lastModifiedBy>
  <cp:revision>33</cp:revision>
  <dcterms:created xsi:type="dcterms:W3CDTF">2020-03-19T16:50:47Z</dcterms:created>
  <dcterms:modified xsi:type="dcterms:W3CDTF">2020-04-09T14:56:26Z</dcterms:modified>
</cp:coreProperties>
</file>