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59" r:id="rId6"/>
    <p:sldId id="260" r:id="rId7"/>
    <p:sldId id="261" r:id="rId8"/>
    <p:sldId id="285" r:id="rId9"/>
    <p:sldId id="283" r:id="rId10"/>
    <p:sldId id="281" r:id="rId11"/>
    <p:sldId id="284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7" r:id="rId27"/>
    <p:sldId id="277" r:id="rId28"/>
    <p:sldId id="278" r:id="rId29"/>
    <p:sldId id="279" r:id="rId30"/>
    <p:sldId id="280" r:id="rId31"/>
    <p:sldId id="286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32B6-71EB-48AD-9136-B813B3EBCE8F}" type="datetimeFigureOut">
              <a:rPr lang="de-DE" smtClean="0"/>
              <a:pPr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D9A-BD97-4A5F-ADE3-869D67B1FDE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32B6-71EB-48AD-9136-B813B3EBCE8F}" type="datetimeFigureOut">
              <a:rPr lang="de-DE" smtClean="0"/>
              <a:pPr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D9A-BD97-4A5F-ADE3-869D67B1FDE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32B6-71EB-48AD-9136-B813B3EBCE8F}" type="datetimeFigureOut">
              <a:rPr lang="de-DE" smtClean="0"/>
              <a:pPr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D9A-BD97-4A5F-ADE3-869D67B1FDE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32B6-71EB-48AD-9136-B813B3EBCE8F}" type="datetimeFigureOut">
              <a:rPr lang="de-DE" smtClean="0"/>
              <a:pPr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D9A-BD97-4A5F-ADE3-869D67B1FDE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32B6-71EB-48AD-9136-B813B3EBCE8F}" type="datetimeFigureOut">
              <a:rPr lang="de-DE" smtClean="0"/>
              <a:pPr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D9A-BD97-4A5F-ADE3-869D67B1FDE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32B6-71EB-48AD-9136-B813B3EBCE8F}" type="datetimeFigureOut">
              <a:rPr lang="de-DE" smtClean="0"/>
              <a:pPr/>
              <a:t>28.08.2020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D9A-BD97-4A5F-ADE3-869D67B1FDE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32B6-71EB-48AD-9136-B813B3EBCE8F}" type="datetimeFigureOut">
              <a:rPr lang="de-DE" smtClean="0"/>
              <a:pPr/>
              <a:t>28.08.2020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D9A-BD97-4A5F-ADE3-869D67B1FDE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32B6-71EB-48AD-9136-B813B3EBCE8F}" type="datetimeFigureOut">
              <a:rPr lang="de-DE" smtClean="0"/>
              <a:pPr/>
              <a:t>28.08.2020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D9A-BD97-4A5F-ADE3-869D67B1FDE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32B6-71EB-48AD-9136-B813B3EBCE8F}" type="datetimeFigureOut">
              <a:rPr lang="de-DE" smtClean="0"/>
              <a:pPr/>
              <a:t>28.08.2020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D9A-BD97-4A5F-ADE3-869D67B1FDE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32B6-71EB-48AD-9136-B813B3EBCE8F}" type="datetimeFigureOut">
              <a:rPr lang="de-DE" smtClean="0"/>
              <a:pPr/>
              <a:t>28.08.2020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D9A-BD97-4A5F-ADE3-869D67B1FDE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32B6-71EB-48AD-9136-B813B3EBCE8F}" type="datetimeFigureOut">
              <a:rPr lang="de-DE" smtClean="0"/>
              <a:pPr/>
              <a:t>28.08.2020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D9A-BD97-4A5F-ADE3-869D67B1FDE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832B6-71EB-48AD-9136-B813B3EBCE8F}" type="datetimeFigureOut">
              <a:rPr lang="de-DE" smtClean="0"/>
              <a:pPr/>
              <a:t>28.08.2020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ED9A-BD97-4A5F-ADE3-869D67B1FDE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M-2020\KURS2020\06Realismus\Sprachlaute-mit%20Wellen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6Realismus\J&#252;nglinge-Stockhausen\Klangmaterial\Preiset-den-Herren.wav" TargetMode="Externa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EM-2020\KURS2020\06Realismus\Sprache-Drei-1min-Ausschnitte.mp3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EM-2020\KURS2020\06Realismus\GesangdJ-Anfang.mp4" TargetMode="External"/><Relationship Id="rId4" Type="http://schemas.openxmlformats.org/officeDocument/2006/relationships/hyperlink" Target="https://www.youtube.com/watch?v=KS8AjTTyoT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mp3"/><Relationship Id="rId6" Type="http://schemas.openxmlformats.org/officeDocument/2006/relationships/image" Target="../media/image2.png"/><Relationship Id="rId5" Type="http://schemas.microsoft.com/office/2007/relationships/media" Target="../media/media3.mp3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p3"/><Relationship Id="rId5" Type="http://schemas.openxmlformats.org/officeDocument/2006/relationships/hyperlink" Target="https://youtu.be/am7DAddyWOQ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D3857CD3-74E8-4BA3-A188-107D06F49BAD}"/>
              </a:ext>
            </a:extLst>
          </p:cNvPr>
          <p:cNvSpPr txBox="1"/>
          <p:nvPr/>
        </p:nvSpPr>
        <p:spPr>
          <a:xfrm>
            <a:off x="683568" y="1052736"/>
            <a:ext cx="773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100 Jahre Elektronische Musik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7BA2BB49-5A58-4E35-9E32-7E61E9343995}"/>
              </a:ext>
            </a:extLst>
          </p:cNvPr>
          <p:cNvSpPr txBox="1"/>
          <p:nvPr/>
        </p:nvSpPr>
        <p:spPr>
          <a:xfrm>
            <a:off x="2267744" y="2348880"/>
            <a:ext cx="4281883" cy="95410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Sprache und Elektronik</a:t>
            </a:r>
          </a:p>
          <a:p>
            <a:pPr algn="ctr"/>
            <a:r>
              <a:rPr lang="de-DE" sz="2400" dirty="0"/>
              <a:t>Drei Beispiele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1763688" y="4365104"/>
            <a:ext cx="61413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12.15 Erste Orientierung (</a:t>
            </a:r>
            <a:r>
              <a:rPr lang="de-DE" dirty="0" err="1"/>
              <a:t>Hörübung</a:t>
            </a:r>
            <a:r>
              <a:rPr lang="de-DE" dirty="0"/>
              <a:t>)</a:t>
            </a:r>
          </a:p>
          <a:p>
            <a:r>
              <a:rPr lang="de-DE" dirty="0"/>
              <a:t>12.30 Kurzeinführung</a:t>
            </a:r>
          </a:p>
          <a:p>
            <a:r>
              <a:rPr lang="de-DE" dirty="0"/>
              <a:t>12.45 Kleingruppenarbeit (jeweils eine der drei Kompositionen)</a:t>
            </a:r>
          </a:p>
          <a:p>
            <a:r>
              <a:rPr lang="de-DE" dirty="0"/>
              <a:t>13.15 Berichte aus den Kleingruppen</a:t>
            </a:r>
          </a:p>
          <a:p>
            <a:r>
              <a:rPr lang="de-DE" dirty="0"/>
              <a:t>13.30 Schlussbefragung</a:t>
            </a:r>
          </a:p>
        </p:txBody>
      </p:sp>
    </p:spTree>
    <p:extLst>
      <p:ext uri="{BB962C8B-B14F-4D97-AF65-F5344CB8AC3E}">
        <p14:creationId xmlns="" xmlns:p14="http://schemas.microsoft.com/office/powerpoint/2010/main" val="114194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548680"/>
            <a:ext cx="278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Systematik der Sprachlaute</a:t>
            </a:r>
          </a:p>
        </p:txBody>
      </p:sp>
      <p:pic>
        <p:nvPicPr>
          <p:cNvPr id="3" name="Sprachlaute-mit Well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9552" y="1340768"/>
            <a:ext cx="8280920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1. Signale mit harmonischem Spektrum: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m, l, n, </a:t>
            </a:r>
            <a:r>
              <a:rPr lang="de-DE" b="1" dirty="0" err="1">
                <a:solidFill>
                  <a:schemeClr val="accent2"/>
                </a:solidFill>
              </a:rPr>
              <a:t>ng</a:t>
            </a:r>
            <a:r>
              <a:rPr lang="de-DE" dirty="0"/>
              <a:t> = Rechteckschwingung, frequenzmoduliert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Vokale u, o, a, e, i </a:t>
            </a:r>
            <a:r>
              <a:rPr lang="de-DE" dirty="0"/>
              <a:t> = Rechteckschwingung über Bandpassfilter (des jeweiligen Formanten)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552" y="3212976"/>
            <a:ext cx="828092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2. Signale mit Geräuschspektrum: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s, </a:t>
            </a:r>
            <a:r>
              <a:rPr lang="de-DE" b="1" dirty="0" err="1">
                <a:solidFill>
                  <a:schemeClr val="accent2"/>
                </a:solidFill>
              </a:rPr>
              <a:t>sch</a:t>
            </a:r>
            <a:r>
              <a:rPr lang="de-DE" b="1" dirty="0">
                <a:solidFill>
                  <a:schemeClr val="accent2"/>
                </a:solidFill>
              </a:rPr>
              <a:t>, j, w </a:t>
            </a:r>
            <a:r>
              <a:rPr lang="de-DE" dirty="0">
                <a:solidFill>
                  <a:schemeClr val="accent2"/>
                </a:solidFill>
              </a:rPr>
              <a:t>(stimmhaft)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dirty="0"/>
              <a:t>= Rauschen mit Rechteck gemischt über Bandpassfilter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s, </a:t>
            </a:r>
            <a:r>
              <a:rPr lang="de-DE" b="1" dirty="0" err="1">
                <a:solidFill>
                  <a:schemeClr val="accent2"/>
                </a:solidFill>
              </a:rPr>
              <a:t>sch</a:t>
            </a:r>
            <a:r>
              <a:rPr lang="de-DE" b="1" dirty="0">
                <a:solidFill>
                  <a:schemeClr val="accent2"/>
                </a:solidFill>
              </a:rPr>
              <a:t>, (a)</a:t>
            </a:r>
            <a:r>
              <a:rPr lang="de-DE" b="1" dirty="0" err="1">
                <a:solidFill>
                  <a:schemeClr val="accent2"/>
                </a:solidFill>
              </a:rPr>
              <a:t>ch</a:t>
            </a:r>
            <a:r>
              <a:rPr lang="de-DE" b="1" dirty="0">
                <a:solidFill>
                  <a:schemeClr val="accent2"/>
                </a:solidFill>
              </a:rPr>
              <a:t>, (i)</a:t>
            </a:r>
            <a:r>
              <a:rPr lang="de-DE" b="1" dirty="0" err="1">
                <a:solidFill>
                  <a:schemeClr val="accent2"/>
                </a:solidFill>
              </a:rPr>
              <a:t>ch</a:t>
            </a:r>
            <a:r>
              <a:rPr lang="de-DE" b="1" dirty="0">
                <a:solidFill>
                  <a:schemeClr val="accent2"/>
                </a:solidFill>
              </a:rPr>
              <a:t>, f</a:t>
            </a:r>
            <a:r>
              <a:rPr lang="de-DE" dirty="0"/>
              <a:t> </a:t>
            </a:r>
            <a:r>
              <a:rPr lang="de-DE" dirty="0">
                <a:solidFill>
                  <a:schemeClr val="accent2"/>
                </a:solidFill>
              </a:rPr>
              <a:t>(stimmlos)</a:t>
            </a:r>
            <a:r>
              <a:rPr lang="de-DE" dirty="0"/>
              <a:t> = Rauschen, sehr enger Bandpassfilter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552" y="4869160"/>
            <a:ext cx="8093075" cy="151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3. Kurzgeräusche (Impulse) – Dauer ca. 0,1 sec: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b, d, g </a:t>
            </a:r>
            <a:r>
              <a:rPr lang="de-DE" dirty="0">
                <a:solidFill>
                  <a:schemeClr val="accent2"/>
                </a:solidFill>
              </a:rPr>
              <a:t>(stimmhaft)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dirty="0"/>
              <a:t>= kurze Hüllkurve, die </a:t>
            </a:r>
            <a:r>
              <a:rPr lang="de-DE" dirty="0" err="1"/>
              <a:t>Filteresonanz</a:t>
            </a:r>
            <a:r>
              <a:rPr lang="de-DE" dirty="0"/>
              <a:t> anstößt (keine Schwingung)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p, t, k</a:t>
            </a:r>
            <a:r>
              <a:rPr lang="de-DE" dirty="0"/>
              <a:t> </a:t>
            </a:r>
            <a:r>
              <a:rPr lang="de-DE" dirty="0">
                <a:solidFill>
                  <a:schemeClr val="accent2"/>
                </a:solidFill>
              </a:rPr>
              <a:t>(stimmlos)</a:t>
            </a:r>
            <a:r>
              <a:rPr lang="de-DE" dirty="0"/>
              <a:t> =  Rauschen über kurze Hüllkurve und Bandpassfilter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548680"/>
            <a:ext cx="278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Systematik der Sprachlaute</a:t>
            </a:r>
          </a:p>
        </p:txBody>
      </p:sp>
      <p:pic>
        <p:nvPicPr>
          <p:cNvPr id="2" name="folie11">
            <a:hlinkClick r:id="" action="ppaction://media"/>
            <a:extLst>
              <a:ext uri="{FF2B5EF4-FFF2-40B4-BE49-F238E27FC236}">
                <a16:creationId xmlns="" xmlns:a16="http://schemas.microsoft.com/office/drawing/2014/main" id="{5741415E-E880-43F9-B34F-643243EB73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764704"/>
            <a:ext cx="280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Gruppenarbeit  35 Minuten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15616" y="1772816"/>
            <a:ext cx="6029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Für jede Gruppe:  </a:t>
            </a:r>
          </a:p>
          <a:p>
            <a:pPr indent="180975">
              <a:buFont typeface="Arial" pitchFamily="34" charset="0"/>
              <a:buChar char="•"/>
            </a:pPr>
            <a:r>
              <a:rPr lang="de-DE" dirty="0"/>
              <a:t>das einschlägige Musikbeispiel (als mp3, ca. 8 Minuten),</a:t>
            </a:r>
          </a:p>
          <a:p>
            <a:pPr indent="180975">
              <a:buFont typeface="Arial" pitchFamily="34" charset="0"/>
              <a:buChar char="•"/>
            </a:pPr>
            <a:r>
              <a:rPr lang="de-DE" dirty="0"/>
              <a:t>der zugehörige Text auf „AlleTexte.pdf“,</a:t>
            </a:r>
          </a:p>
          <a:p>
            <a:pPr indent="180975">
              <a:buFont typeface="Arial" pitchFamily="34" charset="0"/>
              <a:buChar char="•"/>
            </a:pPr>
            <a:r>
              <a:rPr lang="de-DE" dirty="0"/>
              <a:t>das Arbeits- und Aufgabenblatt 6 mit Angabe weiterer Texte.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87624" y="3356992"/>
            <a:ext cx="6912768" cy="25853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Aufgabenstellung: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Das Musikstück vollständig durchhören und auf die Eintragungen auf dem Arbeits- und Aufgabenblatt 6 achten (d.h. die ausgefüllte Tabelle),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die angegebenen Textstellen lesen und gemeinsam versuchen, das Wichtigste zu verstehen,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dirty="0"/>
              <a:t>überlegen, was man in 5 Minuten den anderen Seminarteilnehmer/innen über das Musikstück und die Texte berichten könnte.</a:t>
            </a:r>
          </a:p>
        </p:txBody>
      </p:sp>
      <p:sp>
        <p:nvSpPr>
          <p:cNvPr id="5" name="Rechteck 4"/>
          <p:cNvSpPr/>
          <p:nvPr/>
        </p:nvSpPr>
        <p:spPr>
          <a:xfrm rot="869809">
            <a:off x="5132644" y="853677"/>
            <a:ext cx="3704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 Beispiele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764704"/>
            <a:ext cx="424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(</a:t>
            </a:r>
            <a:r>
              <a:rPr lang="de-DE" b="1" i="1" dirty="0"/>
              <a:t>ab </a:t>
            </a:r>
            <a:r>
              <a:rPr lang="de-DE" b="1" i="1" dirty="0" err="1"/>
              <a:t>libitum</a:t>
            </a:r>
            <a:r>
              <a:rPr lang="de-DE" b="1" dirty="0"/>
              <a:t>) Illustrationen zu den Stücken</a:t>
            </a:r>
          </a:p>
        </p:txBody>
      </p:sp>
      <p:sp>
        <p:nvSpPr>
          <p:cNvPr id="4" name="Rechteck 3"/>
          <p:cNvSpPr/>
          <p:nvPr/>
        </p:nvSpPr>
        <p:spPr>
          <a:xfrm>
            <a:off x="1763688" y="2924944"/>
            <a:ext cx="5313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zu Stockhausen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UA-Gesang 1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76672"/>
            <a:ext cx="5609087" cy="48845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35696" y="5445224"/>
            <a:ext cx="520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Es sollten eigentlich 5 Lautsprecher rund ums Publikum sein.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esangdJ-SeiteF2-5Lautspre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043386" cy="531590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79712" y="6093296"/>
            <a:ext cx="4675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Partitur (Teil 2) mit Linien für die 5 Lautsprecher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GesandJ-Gesangsstimme-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052736"/>
            <a:ext cx="6850683" cy="3816424"/>
          </a:xfrm>
          <a:prstGeom prst="rect">
            <a:avLst/>
          </a:prstGeom>
        </p:spPr>
      </p:pic>
      <p:pic>
        <p:nvPicPr>
          <p:cNvPr id="4" name="Preiset-den-Herre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20272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esang der Jüngli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80728"/>
            <a:ext cx="5472608" cy="370256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35696" y="5301208"/>
            <a:ext cx="529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Stockhausen bei der Arbeit am „Gesang der Jünglinge“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764704"/>
            <a:ext cx="424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(</a:t>
            </a:r>
            <a:r>
              <a:rPr lang="de-DE" b="1" i="1" dirty="0"/>
              <a:t>ab </a:t>
            </a:r>
            <a:r>
              <a:rPr lang="de-DE" b="1" i="1" dirty="0" err="1"/>
              <a:t>libitum</a:t>
            </a:r>
            <a:r>
              <a:rPr lang="de-DE" b="1" dirty="0"/>
              <a:t>) Illustrationen zu den Stücken</a:t>
            </a:r>
          </a:p>
        </p:txBody>
      </p:sp>
      <p:sp>
        <p:nvSpPr>
          <p:cNvPr id="4" name="Rechteck 3"/>
          <p:cNvSpPr/>
          <p:nvPr/>
        </p:nvSpPr>
        <p:spPr>
          <a:xfrm>
            <a:off x="2970536" y="2967335"/>
            <a:ext cx="3202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zu Berio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rio-mader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7668344" cy="552120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51720" y="6309320"/>
            <a:ext cx="563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Berio im Mailänder Studio. Bandschnitte als Klangmaterial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99592" y="908720"/>
            <a:ext cx="57468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Erster Höreindruck und Sortieren des Materials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err="1"/>
              <a:t>Karheinz</a:t>
            </a:r>
            <a:r>
              <a:rPr lang="de-DE" dirty="0"/>
              <a:t> Stockhausen „Gesang der Jünglinge“ (1954-1956)</a:t>
            </a:r>
          </a:p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 Luciano Berio „</a:t>
            </a:r>
            <a:r>
              <a:rPr lang="de-DE" dirty="0" err="1" smtClean="0"/>
              <a:t>Omaggio</a:t>
            </a:r>
            <a:r>
              <a:rPr lang="de-DE" dirty="0" smtClean="0"/>
              <a:t> </a:t>
            </a:r>
            <a:r>
              <a:rPr lang="de-DE" dirty="0"/>
              <a:t>a Joyce“ (1958)</a:t>
            </a:r>
          </a:p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 Luigi </a:t>
            </a:r>
            <a:r>
              <a:rPr lang="de-DE" dirty="0" err="1"/>
              <a:t>Nono</a:t>
            </a:r>
            <a:r>
              <a:rPr lang="de-DE" dirty="0"/>
              <a:t> „La </a:t>
            </a:r>
            <a:r>
              <a:rPr lang="de-DE" dirty="0" err="1"/>
              <a:t>Fabbrica</a:t>
            </a:r>
            <a:r>
              <a:rPr lang="de-DE" dirty="0"/>
              <a:t> </a:t>
            </a:r>
            <a:r>
              <a:rPr lang="de-DE" dirty="0" err="1"/>
              <a:t>Illuminata</a:t>
            </a:r>
            <a:r>
              <a:rPr lang="de-DE" dirty="0"/>
              <a:t>“ (1964)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5157192"/>
            <a:ext cx="69127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ACHTUNG: Reihenfolge der Stücke im Tonbeispiel stimmt nicht mit der zeitlichen Reihenfolge von oben überein!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.S.121_03-Berio---Zuccheri---Cavallarin-al-filtro-d'ott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0648"/>
            <a:ext cx="5712804" cy="574708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51720" y="6309320"/>
            <a:ext cx="5228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Berio im Mailänder Studio. Filtern des Klangmaterials.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rberian-be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5476875" cy="559117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51720" y="6309320"/>
            <a:ext cx="531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Berio im Mailänder Studio. Arbeit mit Cathy </a:t>
            </a:r>
            <a:r>
              <a:rPr lang="de-DE" dirty="0" err="1"/>
              <a:t>Berberian</a:t>
            </a:r>
            <a:r>
              <a:rPr lang="de-DE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rei-Sprachen-Überlager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918" y="3140968"/>
            <a:ext cx="8070628" cy="3168352"/>
          </a:xfrm>
          <a:prstGeom prst="rect">
            <a:avLst/>
          </a:prstGeom>
        </p:spPr>
      </p:pic>
      <p:pic>
        <p:nvPicPr>
          <p:cNvPr id="3" name="Grafik 2" descr="Omaggio a Joyce-Luciano Berio, Thema-1958, frag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9144000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764704"/>
            <a:ext cx="424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(</a:t>
            </a:r>
            <a:r>
              <a:rPr lang="de-DE" b="1" i="1" dirty="0"/>
              <a:t>ab </a:t>
            </a:r>
            <a:r>
              <a:rPr lang="de-DE" b="1" i="1" dirty="0" err="1"/>
              <a:t>libitum</a:t>
            </a:r>
            <a:r>
              <a:rPr lang="de-DE" b="1" dirty="0"/>
              <a:t>) Illustrationen zu den Stücken</a:t>
            </a:r>
          </a:p>
        </p:txBody>
      </p:sp>
      <p:sp>
        <p:nvSpPr>
          <p:cNvPr id="4" name="Rechteck 3"/>
          <p:cNvSpPr/>
          <p:nvPr/>
        </p:nvSpPr>
        <p:spPr>
          <a:xfrm>
            <a:off x="2946490" y="2967335"/>
            <a:ext cx="3251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zu </a:t>
            </a:r>
            <a:r>
              <a:rPr lang="de-DE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Nono</a:t>
            </a:r>
            <a:endParaRPr lang="de-D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Nono-Marino Zuccheri-in-Mai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76672"/>
            <a:ext cx="5135761" cy="516806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483768" y="6021288"/>
            <a:ext cx="524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Nono</a:t>
            </a:r>
            <a:r>
              <a:rPr lang="de-DE" dirty="0"/>
              <a:t> im Mailänder Studio mit Tontechniker </a:t>
            </a:r>
            <a:r>
              <a:rPr lang="de-DE" dirty="0" err="1"/>
              <a:t>Zuccheri</a:t>
            </a:r>
            <a:r>
              <a:rPr lang="de-DE" dirty="0"/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Chorpartit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5343"/>
            <a:ext cx="6840760" cy="59918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131840" y="6021288"/>
            <a:ext cx="301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Partitur für den Rundfunkchor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nono-heni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20688"/>
            <a:ext cx="5940152" cy="42167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23728" y="5301208"/>
            <a:ext cx="509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Carla </a:t>
            </a:r>
            <a:r>
              <a:rPr lang="de-DE" dirty="0" err="1"/>
              <a:t>Henius</a:t>
            </a:r>
            <a:r>
              <a:rPr lang="de-DE" dirty="0"/>
              <a:t>: Sängerin auf Band und im Live-Konzert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örpartitu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48679"/>
            <a:ext cx="5117576" cy="619144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372200" y="5517232"/>
            <a:ext cx="226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Grafische Hörpartitur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55776" y="6021288"/>
            <a:ext cx="401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Käufliche Partitur für die Gesangsstimme</a:t>
            </a:r>
          </a:p>
        </p:txBody>
      </p:sp>
      <p:pic>
        <p:nvPicPr>
          <p:cNvPr id="5" name="Grafik 4" descr="Partitu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860800" cy="5588000"/>
          </a:xfrm>
          <a:prstGeom prst="rect">
            <a:avLst/>
          </a:prstGeom>
        </p:spPr>
      </p:pic>
      <p:pic>
        <p:nvPicPr>
          <p:cNvPr id="6" name="Grafik 5" descr="Parttitu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4089400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agnoli-Italsider-19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4852966" cy="3528392"/>
          </a:xfrm>
          <a:prstGeom prst="rect">
            <a:avLst/>
          </a:prstGeom>
        </p:spPr>
      </p:pic>
      <p:pic>
        <p:nvPicPr>
          <p:cNvPr id="3" name="Grafik 2" descr="2.-Appunti-di-Luigi-Nono-per-La-fabbrica-Illuminata.-©Eredi-di-Luigi-Nono-768x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50501">
            <a:off x="5530538" y="2589038"/>
            <a:ext cx="2965402" cy="370675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55576" y="4653136"/>
            <a:ext cx="267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Fa. </a:t>
            </a:r>
            <a:r>
              <a:rPr lang="de-DE" dirty="0" err="1"/>
              <a:t>Italsider</a:t>
            </a:r>
            <a:r>
              <a:rPr lang="de-DE" dirty="0"/>
              <a:t> in Genua 1962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467544" y="908720"/>
          <a:ext cx="7560840" cy="5256581"/>
        </p:xfrm>
        <a:graphic>
          <a:graphicData uri="http://schemas.openxmlformats.org/drawingml/2006/table">
            <a:tbl>
              <a:tblPr/>
              <a:tblGrid>
                <a:gridCol w="4297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78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78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78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6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latin typeface="Calibri"/>
                          <a:ea typeface="Times New Roman"/>
                          <a:cs typeface="Times New Roman"/>
                        </a:rPr>
                        <a:t>Beispiel 1</a:t>
                      </a:r>
                      <a:endParaRPr lang="de-DE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latin typeface="Calibri"/>
                          <a:ea typeface="Times New Roman"/>
                          <a:cs typeface="Times New Roman"/>
                        </a:rPr>
                        <a:t>Beispiel 2</a:t>
                      </a:r>
                      <a:endParaRPr lang="de-DE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Calibri"/>
                          <a:ea typeface="Times New Roman"/>
                          <a:cs typeface="Times New Roman"/>
                        </a:rPr>
                        <a:t>Beispiel 3</a:t>
                      </a:r>
                      <a:endParaRPr lang="de-DE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Bei der Aufführung </a:t>
                      </a: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live gesungene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Sprache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Gesang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eines </a:t>
                      </a: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Jungen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als Material im Studio aufgenommen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Gesprochener Text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einer </a:t>
                      </a: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Frau 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als Material im Studio aufgenommen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Elektronische Klänge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im Studio produziert (Sinus, Rauschen, Impulse etc.)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Geräusche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aus einer Metallfabrik aufgenommen und eingespielt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Chorgesang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 im Studio aufgenommen und eingespielt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Sprechchor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aufgenommen und eingespielt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Times New Roman"/>
                          <a:cs typeface="Times New Roman"/>
                        </a:rPr>
                        <a:t>... das Stück verwendet ausschließlich Sprache als Material (also keine weiteren „Zutaten“)</a:t>
                      </a:r>
                      <a:endParaRPr lang="de-D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... das Stück verwendet Sprache</a:t>
                      </a: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und rein elektronisches Material durcheinander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Times New Roman"/>
                          <a:cs typeface="Times New Roman"/>
                        </a:rPr>
                        <a:t>... das Stück verwendet Tondokumente, die man erkennen kann</a:t>
                      </a:r>
                      <a:endParaRPr lang="de-D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Sprache-Drei-1min-Ausschnit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44408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x_Itals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78561" cy="6048672"/>
          </a:xfrm>
          <a:prstGeom prst="rect">
            <a:avLst/>
          </a:prstGeom>
        </p:spPr>
      </p:pic>
      <p:pic>
        <p:nvPicPr>
          <p:cNvPr id="4" name="Grafik 3" descr="nono-copertin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80728"/>
            <a:ext cx="4081232" cy="484177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59632" y="6237312"/>
            <a:ext cx="568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Nono</a:t>
            </a:r>
            <a:r>
              <a:rPr lang="de-DE" dirty="0"/>
              <a:t> reist mit „La </a:t>
            </a:r>
            <a:r>
              <a:rPr lang="de-DE" dirty="0" err="1"/>
              <a:t>Fabbrica</a:t>
            </a:r>
            <a:r>
              <a:rPr lang="de-DE" dirty="0"/>
              <a:t> </a:t>
            </a:r>
            <a:r>
              <a:rPr lang="de-DE" dirty="0" err="1"/>
              <a:t>Illuminata</a:t>
            </a:r>
            <a:r>
              <a:rPr lang="de-DE" dirty="0"/>
              <a:t>“ durch Norditalien...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11960" y="292494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467544" y="908720"/>
          <a:ext cx="7560840" cy="5256581"/>
        </p:xfrm>
        <a:graphic>
          <a:graphicData uri="http://schemas.openxmlformats.org/drawingml/2006/table">
            <a:tbl>
              <a:tblPr/>
              <a:tblGrid>
                <a:gridCol w="4297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78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78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78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6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Calibri"/>
                          <a:ea typeface="Times New Roman"/>
                          <a:cs typeface="Times New Roman"/>
                        </a:rPr>
                        <a:t>Berio</a:t>
                      </a:r>
                      <a:endParaRPr lang="de-DE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 err="1">
                          <a:latin typeface="Calibri"/>
                          <a:ea typeface="Times New Roman"/>
                          <a:cs typeface="Times New Roman"/>
                        </a:rPr>
                        <a:t>Nono</a:t>
                      </a:r>
                      <a:endParaRPr lang="de-DE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latin typeface="Calibri"/>
                          <a:ea typeface="Times New Roman"/>
                          <a:cs typeface="Times New Roman"/>
                        </a:rPr>
                        <a:t>Stockhausen</a:t>
                      </a:r>
                      <a:endParaRPr lang="de-DE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Bei der Aufführung </a:t>
                      </a: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live gesungene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Sprache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Gesang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eines </a:t>
                      </a: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Jungen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als Material im Studio aufgenommen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Gesprochener Text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einer </a:t>
                      </a: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Frau 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als Material im Studio aufgenommen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Elektronische Klänge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im Studio produziert (Sinus, Rauschen, Impulse etc.)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Geräusche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aus einer Metallfabrik aufgenommen und eingespielt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Chorgesang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 im Studio aufgenommen und eingespielt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Sprechchor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 aufgenommen und eingespielt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Times New Roman"/>
                          <a:cs typeface="Times New Roman"/>
                        </a:rPr>
                        <a:t>... das Stück verwendet ausschließlich Sprache als Material (also keine weiteren „Zutaten“)</a:t>
                      </a:r>
                      <a:endParaRPr lang="de-D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... das Stück verwendet Sprache</a:t>
                      </a:r>
                      <a:r>
                        <a:rPr lang="de-DE" sz="1400" b="1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400">
                          <a:latin typeface="Calibri"/>
                          <a:ea typeface="Times New Roman"/>
                          <a:cs typeface="Times New Roman"/>
                        </a:rPr>
                        <a:t>und rein elektronisches Material durcheinander</a:t>
                      </a:r>
                      <a:endParaRPr lang="de-D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53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"/>
                          <a:ea typeface="Times New Roman"/>
                          <a:cs typeface="Times New Roman"/>
                        </a:rPr>
                        <a:t>... das Stück verwendet Tondokumente, die man erkennen kann</a:t>
                      </a:r>
                      <a:endParaRPr lang="de-D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980728"/>
            <a:ext cx="21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Kölner (frühe) Schule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92080" y="1052736"/>
            <a:ext cx="192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Musique</a:t>
            </a:r>
            <a:r>
              <a:rPr lang="de-DE" b="1" dirty="0"/>
              <a:t> </a:t>
            </a:r>
            <a:r>
              <a:rPr lang="de-DE" b="1" dirty="0" err="1"/>
              <a:t>Concrète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1844824"/>
            <a:ext cx="435478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Serielle Kompositionstechnik</a:t>
            </a:r>
          </a:p>
          <a:p>
            <a:r>
              <a:rPr lang="de-DE" dirty="0"/>
              <a:t>Synthetisches Material</a:t>
            </a:r>
          </a:p>
          <a:p>
            <a:r>
              <a:rPr lang="de-DE" dirty="0"/>
              <a:t>Zusammensetzen von Elementarbausteinen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004048" y="1844824"/>
            <a:ext cx="344998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Alltagsklänge als Material</a:t>
            </a:r>
          </a:p>
          <a:p>
            <a:r>
              <a:rPr lang="de-DE" dirty="0"/>
              <a:t>Hörend-de-konstruierende Technik</a:t>
            </a:r>
          </a:p>
          <a:p>
            <a:r>
              <a:rPr lang="de-DE" dirty="0"/>
              <a:t>Zusammensetzen der Teile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331640" y="3284984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Gemeinsames Problem bei Verwendung von Alltagsklängen:</a:t>
            </a:r>
          </a:p>
          <a:p>
            <a:endParaRPr lang="de-DE" dirty="0"/>
          </a:p>
          <a:p>
            <a:pPr marL="176213" indent="-176213">
              <a:buFontTx/>
              <a:buChar char="-"/>
            </a:pPr>
            <a:r>
              <a:rPr lang="de-DE" dirty="0"/>
              <a:t>Wann/wie wird ein Alltagsklang zu „Musik“?</a:t>
            </a:r>
          </a:p>
          <a:p>
            <a:pPr marL="176213" indent="-176213">
              <a:buFontTx/>
              <a:buChar char="-"/>
            </a:pPr>
            <a:r>
              <a:rPr lang="de-DE" dirty="0"/>
              <a:t>Wie kann aus der vom Text herrührenden Bedeutung (Semantik) eine „musikalische Bedeutung“ werden?</a:t>
            </a:r>
          </a:p>
          <a:p>
            <a:pPr marL="176213" indent="-176213">
              <a:buFontTx/>
              <a:buChar char="-"/>
            </a:pPr>
            <a:r>
              <a:rPr lang="de-DE" dirty="0"/>
              <a:t>Gibt es eine Botschaft des Komponisten?</a:t>
            </a:r>
          </a:p>
        </p:txBody>
      </p:sp>
      <p:sp>
        <p:nvSpPr>
          <p:cNvPr id="7" name="Pfeil nach unten 6"/>
          <p:cNvSpPr/>
          <p:nvPr/>
        </p:nvSpPr>
        <p:spPr>
          <a:xfrm>
            <a:off x="3995936" y="522920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483768" y="5949280"/>
            <a:ext cx="348435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/>
              <a:t>Drei Möglichkeiten für Antworten!</a:t>
            </a:r>
          </a:p>
        </p:txBody>
      </p:sp>
      <p:pic>
        <p:nvPicPr>
          <p:cNvPr id="9" name="folie5">
            <a:hlinkClick r:id="" action="ppaction://media"/>
            <a:extLst>
              <a:ext uri="{FF2B5EF4-FFF2-40B4-BE49-F238E27FC236}">
                <a16:creationId xmlns="" xmlns:a16="http://schemas.microsoft.com/office/drawing/2014/main" id="{8D3780BB-F90C-40BD-8161-47E6BB66AE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1844824"/>
            <a:ext cx="435478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Serielle Kompositionstechnik</a:t>
            </a:r>
          </a:p>
          <a:p>
            <a:r>
              <a:rPr lang="de-DE" dirty="0"/>
              <a:t>Synthetisches Material</a:t>
            </a:r>
          </a:p>
          <a:p>
            <a:r>
              <a:rPr lang="de-DE" dirty="0"/>
              <a:t>Zusammensetzen von Elementarbausteinen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980728"/>
            <a:ext cx="21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Kölner (frühe) Schule</a:t>
            </a:r>
          </a:p>
        </p:txBody>
      </p:sp>
      <p:sp>
        <p:nvSpPr>
          <p:cNvPr id="5" name="Pfeil nach unten 4"/>
          <p:cNvSpPr/>
          <p:nvPr/>
        </p:nvSpPr>
        <p:spPr>
          <a:xfrm>
            <a:off x="1835696" y="314096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 rot="869809">
            <a:off x="5940195" y="660083"/>
            <a:ext cx="2733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Beispiel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7544" y="3933056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Phänomen „</a:t>
            </a:r>
            <a:r>
              <a:rPr lang="de-DE" b="1" dirty="0"/>
              <a:t>Verständlichkeit</a:t>
            </a:r>
            <a:r>
              <a:rPr lang="de-DE" dirty="0"/>
              <a:t>“ – als Schlüsselproblem </a:t>
            </a:r>
          </a:p>
          <a:p>
            <a:endParaRPr lang="de-DE" dirty="0"/>
          </a:p>
          <a:p>
            <a:r>
              <a:rPr lang="de-DE" dirty="0"/>
              <a:t>Stockhausen konstruiert eine „Reihe“ von Verständlichkeitsgraden</a:t>
            </a:r>
          </a:p>
          <a:p>
            <a:r>
              <a:rPr lang="de-DE" dirty="0"/>
              <a:t>… um die serielle Technik auch auf ein Problem der „musikalischen Semantik“ anwenden zu können: „Wie verständlich darf der Text sein?“</a:t>
            </a:r>
          </a:p>
        </p:txBody>
      </p:sp>
      <p:pic>
        <p:nvPicPr>
          <p:cNvPr id="2" name="folie6">
            <a:hlinkClick r:id="" action="ppaction://media"/>
            <a:extLst>
              <a:ext uri="{FF2B5EF4-FFF2-40B4-BE49-F238E27FC236}">
                <a16:creationId xmlns="" xmlns:a16="http://schemas.microsoft.com/office/drawing/2014/main" id="{F88C3F42-C545-496C-9367-73146D1835F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 rot="869809">
            <a:off x="5940195" y="660083"/>
            <a:ext cx="2733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Beispiel</a:t>
            </a:r>
          </a:p>
        </p:txBody>
      </p:sp>
      <p:pic>
        <p:nvPicPr>
          <p:cNvPr id="3" name="GesangdJ-Anfa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39552" y="548680"/>
            <a:ext cx="3272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hlinkClick r:id="rId4"/>
              </a:rPr>
              <a:t>https://www.youtube.com/watch?v=KS8AjTTyoTs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eyer-eppl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132856"/>
            <a:ext cx="2997200" cy="4216400"/>
          </a:xfrm>
          <a:prstGeom prst="rect">
            <a:avLst/>
          </a:prstGeom>
        </p:spPr>
      </p:pic>
      <p:pic>
        <p:nvPicPr>
          <p:cNvPr id="3" name="Grafik 2" descr="meyer-eppler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204864"/>
            <a:ext cx="3096344" cy="433488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39552" y="404664"/>
            <a:ext cx="78632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Werner Meyer-Eppler</a:t>
            </a:r>
          </a:p>
          <a:p>
            <a:r>
              <a:rPr lang="de-DE" dirty="0"/>
              <a:t>Prof. für Phonetik und Kommunikationsforschung in Bonn</a:t>
            </a:r>
          </a:p>
          <a:p>
            <a:endParaRPr lang="de-DE" dirty="0"/>
          </a:p>
          <a:p>
            <a:r>
              <a:rPr lang="de-DE" dirty="0"/>
              <a:t>1950 Vortrag „Die Klangwelt der elektronischen Musik“</a:t>
            </a:r>
          </a:p>
          <a:p>
            <a:r>
              <a:rPr lang="de-DE" dirty="0"/>
              <a:t>bei den Darmstädter Ferienkursen, Stockhausen belegt Vorlesungen in Bonn usw.</a:t>
            </a:r>
          </a:p>
        </p:txBody>
      </p:sp>
      <p:pic>
        <p:nvPicPr>
          <p:cNvPr id="5" name="folie8">
            <a:hlinkClick r:id="" action="ppaction://media"/>
            <a:extLst>
              <a:ext uri="{FF2B5EF4-FFF2-40B4-BE49-F238E27FC236}">
                <a16:creationId xmlns="" xmlns:a16="http://schemas.microsoft.com/office/drawing/2014/main" id="{2D4C1D24-8289-4006-A9AA-DD02B5023D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9552" y="1484784"/>
            <a:ext cx="828092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1. Signale mit harmonischem Spektrum: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m, l, n, </a:t>
            </a:r>
            <a:r>
              <a:rPr lang="de-DE" b="1" dirty="0" err="1">
                <a:solidFill>
                  <a:schemeClr val="accent2"/>
                </a:solidFill>
              </a:rPr>
              <a:t>ng</a:t>
            </a:r>
            <a:r>
              <a:rPr lang="de-DE" dirty="0"/>
              <a:t> = sinustonartig, wenig Obertöne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Vokale u, o, a, e, i </a:t>
            </a:r>
            <a:r>
              <a:rPr lang="de-DE" dirty="0"/>
              <a:t> = reiches Obertonspektrum, Formanten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552" y="3212976"/>
            <a:ext cx="828092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2. Signale mit Geräuschspektrum: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s, </a:t>
            </a:r>
            <a:r>
              <a:rPr lang="de-DE" b="1" dirty="0" err="1">
                <a:solidFill>
                  <a:schemeClr val="accent2"/>
                </a:solidFill>
              </a:rPr>
              <a:t>sch</a:t>
            </a:r>
            <a:r>
              <a:rPr lang="de-DE" b="1" dirty="0">
                <a:solidFill>
                  <a:schemeClr val="accent2"/>
                </a:solidFill>
              </a:rPr>
              <a:t>, j, w </a:t>
            </a:r>
            <a:r>
              <a:rPr lang="de-DE" dirty="0">
                <a:solidFill>
                  <a:schemeClr val="accent2"/>
                </a:solidFill>
              </a:rPr>
              <a:t>(stimmhaft)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dirty="0"/>
              <a:t>= obertonartige Geräuschmaxima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s, </a:t>
            </a:r>
            <a:r>
              <a:rPr lang="de-DE" b="1" dirty="0" err="1">
                <a:solidFill>
                  <a:schemeClr val="accent2"/>
                </a:solidFill>
              </a:rPr>
              <a:t>sch</a:t>
            </a:r>
            <a:r>
              <a:rPr lang="de-DE" b="1" dirty="0">
                <a:solidFill>
                  <a:schemeClr val="accent2"/>
                </a:solidFill>
              </a:rPr>
              <a:t>, (a)</a:t>
            </a:r>
            <a:r>
              <a:rPr lang="de-DE" b="1" dirty="0" err="1">
                <a:solidFill>
                  <a:schemeClr val="accent2"/>
                </a:solidFill>
              </a:rPr>
              <a:t>ch</a:t>
            </a:r>
            <a:r>
              <a:rPr lang="de-DE" b="1" dirty="0">
                <a:solidFill>
                  <a:schemeClr val="accent2"/>
                </a:solidFill>
              </a:rPr>
              <a:t>, (i)</a:t>
            </a:r>
            <a:r>
              <a:rPr lang="de-DE" b="1" dirty="0" err="1">
                <a:solidFill>
                  <a:schemeClr val="accent2"/>
                </a:solidFill>
              </a:rPr>
              <a:t>ch</a:t>
            </a:r>
            <a:r>
              <a:rPr lang="de-DE" b="1" dirty="0">
                <a:solidFill>
                  <a:schemeClr val="accent2"/>
                </a:solidFill>
              </a:rPr>
              <a:t>, f</a:t>
            </a:r>
            <a:r>
              <a:rPr lang="de-DE" dirty="0"/>
              <a:t> </a:t>
            </a:r>
            <a:r>
              <a:rPr lang="de-DE" dirty="0">
                <a:solidFill>
                  <a:schemeClr val="accent2"/>
                </a:solidFill>
              </a:rPr>
              <a:t>(stimmlos)</a:t>
            </a:r>
            <a:r>
              <a:rPr lang="de-DE" dirty="0"/>
              <a:t> = obertonfreies Spektrum, mit einem </a:t>
            </a:r>
            <a:r>
              <a:rPr lang="de-DE" dirty="0" err="1"/>
              <a:t>Formantbereich</a:t>
            </a:r>
            <a:endParaRPr lang="de-DE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552" y="4941168"/>
            <a:ext cx="8093075" cy="1512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3. Kurzgeräusche (Impulse) – Dauer ca. 0,1 sec: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b, d, g </a:t>
            </a:r>
            <a:r>
              <a:rPr lang="de-DE" dirty="0">
                <a:solidFill>
                  <a:schemeClr val="accent2"/>
                </a:solidFill>
              </a:rPr>
              <a:t>(stimmhaft)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dirty="0"/>
              <a:t>= „harmonischer“ (tonhöhenartig)</a:t>
            </a:r>
          </a:p>
          <a:p>
            <a:endParaRPr lang="de-DE" dirty="0"/>
          </a:p>
          <a:p>
            <a:r>
              <a:rPr lang="de-DE" b="1" dirty="0">
                <a:solidFill>
                  <a:schemeClr val="accent2"/>
                </a:solidFill>
              </a:rPr>
              <a:t>p, t, k</a:t>
            </a:r>
            <a:r>
              <a:rPr lang="de-DE" dirty="0"/>
              <a:t> </a:t>
            </a:r>
            <a:r>
              <a:rPr lang="de-DE" dirty="0">
                <a:solidFill>
                  <a:schemeClr val="accent2"/>
                </a:solidFill>
              </a:rPr>
              <a:t>(stimmlos)</a:t>
            </a:r>
            <a:r>
              <a:rPr lang="de-DE" dirty="0"/>
              <a:t> =  „geräuschhaft“ (keine Tonhöhe möglich)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7544" y="548680"/>
            <a:ext cx="278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Systematik der Sprachlaute</a:t>
            </a:r>
          </a:p>
        </p:txBody>
      </p:sp>
      <p:pic>
        <p:nvPicPr>
          <p:cNvPr id="2" name="folie9">
            <a:hlinkClick r:id="" action="ppaction://media"/>
            <a:extLst>
              <a:ext uri="{FF2B5EF4-FFF2-40B4-BE49-F238E27FC236}">
                <a16:creationId xmlns="" xmlns:a16="http://schemas.microsoft.com/office/drawing/2014/main" id="{094EDC52-847A-4F7E-BC82-228DFC8592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36096" y="620688"/>
            <a:ext cx="2743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Video: </a:t>
            </a:r>
            <a:r>
              <a:rPr lang="de-DE" sz="1200" dirty="0" smtClean="0">
                <a:hlinkClick r:id="rId5"/>
              </a:rPr>
              <a:t>https://youtu.be/am7DAddyWOQ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Microsoft Office PowerPoint</Application>
  <PresentationFormat>Bildschirmpräsentation (4:3)</PresentationFormat>
  <Paragraphs>147</Paragraphs>
  <Slides>31</Slides>
  <Notes>0</Notes>
  <HiddenSlides>0</HiddenSlides>
  <MMClips>9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Martin Stroh</dc:creator>
  <cp:lastModifiedBy>Wolfgang Martin Stroh</cp:lastModifiedBy>
  <cp:revision>11</cp:revision>
  <dcterms:created xsi:type="dcterms:W3CDTF">2020-05-22T10:09:01Z</dcterms:created>
  <dcterms:modified xsi:type="dcterms:W3CDTF">2020-08-28T08:15:47Z</dcterms:modified>
</cp:coreProperties>
</file>