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6" r:id="rId8"/>
    <p:sldId id="303" r:id="rId9"/>
    <p:sldId id="304" r:id="rId10"/>
    <p:sldId id="305" r:id="rId11"/>
    <p:sldId id="307" r:id="rId12"/>
    <p:sldId id="311" r:id="rId13"/>
    <p:sldId id="312" r:id="rId14"/>
    <p:sldId id="308" r:id="rId15"/>
    <p:sldId id="309" r:id="rId16"/>
    <p:sldId id="316" r:id="rId17"/>
    <p:sldId id="310" r:id="rId18"/>
    <p:sldId id="313" r:id="rId19"/>
    <p:sldId id="314" r:id="rId20"/>
    <p:sldId id="31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4D509-630B-4A54-BC23-C31E00844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0C743C-226D-4E6C-9889-C263E3236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0FC8E-5570-4499-AC79-C5BDAAB3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03B5FD-AB4D-4882-962D-5F3A1FA2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73D522-A93E-479A-AF5C-973F795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38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9543C-EDD5-4836-B83D-C36E0E1E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007C18-B6EF-4E33-B0B7-1E80B8E0B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CE79E5-6937-4D7A-9190-02AA1C5A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8A5C77-DFCE-41C2-9BD5-12F4C243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4C3B3-EA40-413A-9AD2-0A828600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5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86A8D84-4CC1-41E6-8D26-E6B9F2A5C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CC24DA-5642-4A6D-86E7-30BB9B68C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F76445-7ED6-4BAE-BD2A-EF560ED3A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C5C6C1-D012-463A-954D-01F47B47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16D4FE-26A1-43FB-938C-101C7FA0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80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4DFA8-C8BE-4D17-B49C-13ADE901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3D9A4-BB71-4632-B1B4-587E788F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A781B3-323B-4E5B-940C-61126CAB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EE93E3-855A-4229-970E-ADABB163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EBAD38-1D84-4EFD-ACF3-DEC0DD0C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42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92A2B-48FE-4751-ADF0-42A340C3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0DCF3D-F795-480B-83C9-F7A57C535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45D470-6432-491F-BF9B-D0EDBFAD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57CE18-8DE5-463E-9990-F63DDFE7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78F4AC-29CA-4FCC-A0E0-DCEE4190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7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F1E4E-3524-44F5-9121-7EF744E4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0A59A0-BE2D-4E33-AA77-F53D8ED83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5ADC79-E6D7-416D-AEED-B9C3077F0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0B3BD2-D024-4298-9F1E-8B610511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E9D472-ECB9-40BE-A022-C5A1B43D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2EE0B8-8064-4443-AD0F-DB0B03A6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55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DA1E8-BB4E-4162-B45B-CB19EEEF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C2D970-8DC9-4036-9EBF-574B46B6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D4E449-A09B-4274-87AF-D674434C1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2CEDD3-4CBF-48AD-AEB2-EFFF2476B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D44C7F-BE1E-4FBA-A6EA-4C9AD43F6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8610E9-6571-4F1E-A9B3-6F3BFAD5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F54B5A-8B14-4DCA-A5D7-78306B09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C8913B-1431-49C1-A39E-1EA1E3CB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39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04901-D524-4C39-AE35-38C04D3D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C93535-EE2E-4AEB-AC58-9B01D3DF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E9B23F-BF37-432F-A89E-BA00A3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118CCC-58EE-4AD9-9355-15CF69E2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96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491DCC-B695-4091-9CAE-F81ECFE4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D0C8E0-FAEF-4651-AAC3-48248E6F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A4A612-FBE7-4D09-BDE6-2A078AB6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78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EEBA9-5EB1-4038-A16C-CDB22CC0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776F9-B288-489D-8C21-DCA2CF7D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02159C-2AF5-4A31-8BA4-87B1D876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DD8582-B490-4475-AF9D-A22A9D7C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C7B7DB7-95B8-4FA3-A27E-E0DF1B34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5BB35-41CD-49A8-9201-88DFD070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2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8EEBB-EEF9-401E-95EA-CD6E976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C0F7E0-CC99-481D-9811-4C7E17B61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94DEA7-DC5F-44DD-AE64-7F05FFE81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0432A3-58EE-4750-94DC-F329735F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741B3E-4786-470A-A935-5C559DCB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88AAE7-7948-4B50-AB60-D56648488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63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B041FB-C79A-4018-BB8B-8F18C555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E7BFDC-1D39-440E-BA86-E78BDF54E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DB26F3-CB64-4DDD-AB5F-6FD610A57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4CE1-4102-476C-945D-89CD54AE1D05}" type="datetimeFigureOut">
              <a:rPr lang="de-DE" smtClean="0"/>
              <a:t>21.06.2020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8F18E9-909B-434B-BF69-EEC06A6A4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3539E-7E7A-4182-830D-DA1B4253B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4CC04-0EF2-4503-9152-03E8C3C404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elektronischemusik/technosounds/Offbeat-Feeling.mp3" TargetMode="External"/><Relationship Id="rId7" Type="http://schemas.openxmlformats.org/officeDocument/2006/relationships/hyperlink" Target="https://www.musik-for.uni-oldenburg.de/elektronischemusik/technosounds/Bass-analog.mp3" TargetMode="External"/><Relationship Id="rId2" Type="http://schemas.openxmlformats.org/officeDocument/2006/relationships/hyperlink" Target="https://www.musik-for.uni-oldenburg.de/elektronischemusik/technosound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usik-for.uni-oldenburg.de/elektronischemusik/technosounds/Arpg.mp3" TargetMode="External"/><Relationship Id="rId5" Type="http://schemas.openxmlformats.org/officeDocument/2006/relationships/hyperlink" Target="https://www.musik-for.uni-oldenburg.de/elektronischemusik/technosounds/Gate-Effekt3-Raveland.mp3" TargetMode="External"/><Relationship Id="rId4" Type="http://schemas.openxmlformats.org/officeDocument/2006/relationships/hyperlink" Target="https://www.musik-for.uni-oldenburg.de/elektronischemusik/technosounds/BD-8offbeat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VfvNh4b5mc?feature=oembed" TargetMode="External"/><Relationship Id="rId4" Type="http://schemas.openxmlformats.org/officeDocument/2006/relationships/hyperlink" Target="https://www.youtube.com/watch?v=tVfvNh4b5m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wolfg\Desktop\Kurs%20El%20Musik%202020\Kursmaterialien\09Repetitiv-Techno\PendulumMusic2012kurz.mp4" TargetMode="External"/><Relationship Id="rId1" Type="http://schemas.microsoft.com/office/2007/relationships/media" Target="file:///C:\Users\wolfg\Desktop\Kurs%20El%20Musik%202020\Kursmaterialien\09Repetitiv-Techno\PendulumMusic2012kurz.mp4" TargetMode="External"/><Relationship Id="rId5" Type="http://schemas.openxmlformats.org/officeDocument/2006/relationships/hyperlink" Target="https://elearning.uni-oldenburg.de/sendfile.php?type=0&amp;file_id=603ff5139ef7f94f06863608f40f899b&amp;file_name=PendulumMusic2012-2min.mp4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effIKXXT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wolfg\Desktop\Kurs%20El%20Musik%202020\Kursmaterialien\09Repetitiv-Techno\Radioactivity1975.mp4" TargetMode="External"/><Relationship Id="rId1" Type="http://schemas.microsoft.com/office/2007/relationships/media" Target="file:///C:\Users\wolfg\Desktop\Kurs%20El%20Musik%202020\Kursmaterialien\09Repetitiv-Techno\Radioactivity1975.mp4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youtu.be/8effIKXXT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2207569" y="1052737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100 Jahre Elektronische Musik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2855640" y="2348881"/>
            <a:ext cx="5688632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Repetitive Musik</a:t>
            </a:r>
          </a:p>
          <a:p>
            <a:pPr algn="ctr"/>
            <a:r>
              <a:rPr lang="de-DE" sz="3200" dirty="0"/>
              <a:t>minimal – Kraftwerk – Techno1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2654346" y="4050937"/>
            <a:ext cx="6091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12.15-12.45 Drei Beispiele mit Erläuterungen</a:t>
            </a:r>
          </a:p>
          <a:p>
            <a:r>
              <a:rPr lang="de-DE" b="1" dirty="0"/>
              <a:t>12.45-13.15 Gruppen: </a:t>
            </a:r>
            <a:r>
              <a:rPr lang="de-DE" b="1" dirty="0" err="1"/>
              <a:t>Pendulum</a:t>
            </a:r>
            <a:r>
              <a:rPr lang="de-DE" b="1" dirty="0"/>
              <a:t> Music, </a:t>
            </a:r>
            <a:r>
              <a:rPr lang="de-DE" b="1" dirty="0" err="1"/>
              <a:t>Radiactivity</a:t>
            </a:r>
            <a:r>
              <a:rPr lang="de-DE" b="1" dirty="0"/>
              <a:t>, Rainbow</a:t>
            </a:r>
          </a:p>
          <a:p>
            <a:r>
              <a:rPr lang="de-DE" b="1" dirty="0"/>
              <a:t>13.15-13.45 Ergebnisse und Perspektiven</a:t>
            </a:r>
          </a:p>
        </p:txBody>
      </p:sp>
    </p:spTree>
    <p:extLst>
      <p:ext uri="{BB962C8B-B14F-4D97-AF65-F5344CB8AC3E}">
        <p14:creationId xmlns:p14="http://schemas.microsoft.com/office/powerpoint/2010/main" val="114194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33E0516-37A9-4CFB-832E-E27948B65A1C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2410AF-9CD1-4227-B04B-4F40E1F158BB}"/>
              </a:ext>
            </a:extLst>
          </p:cNvPr>
          <p:cNvSpPr txBox="1"/>
          <p:nvPr/>
        </p:nvSpPr>
        <p:spPr>
          <a:xfrm>
            <a:off x="1452880" y="1229360"/>
            <a:ext cx="703109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Techno </a:t>
            </a:r>
            <a:r>
              <a:rPr lang="de-DE" sz="2400" b="1" i="1" dirty="0"/>
              <a:t>Teil 1</a:t>
            </a:r>
          </a:p>
          <a:p>
            <a:endParaRPr lang="de-DE" sz="2400" dirty="0"/>
          </a:p>
          <a:p>
            <a:r>
              <a:rPr lang="de-DE" sz="2400" dirty="0"/>
              <a:t>Techno im Studio produziert für den Verkauf als „Titel“ </a:t>
            </a:r>
          </a:p>
          <a:p>
            <a:endParaRPr lang="de-DE" sz="2400" dirty="0"/>
          </a:p>
          <a:p>
            <a:r>
              <a:rPr lang="de-DE" sz="2400" dirty="0"/>
              <a:t>Techno </a:t>
            </a:r>
            <a:r>
              <a:rPr lang="de-DE" sz="2400" b="1" i="1" dirty="0"/>
              <a:t>Teil 2</a:t>
            </a:r>
          </a:p>
          <a:p>
            <a:endParaRPr lang="de-DE" sz="2400" dirty="0"/>
          </a:p>
          <a:p>
            <a:r>
              <a:rPr lang="de-DE" sz="2400" dirty="0"/>
              <a:t>Techno als Live-Musik für den Rave und im Club</a:t>
            </a:r>
          </a:p>
        </p:txBody>
      </p:sp>
      <p:sp>
        <p:nvSpPr>
          <p:cNvPr id="4" name="Pfeil: nach oben gebogen 3">
            <a:extLst>
              <a:ext uri="{FF2B5EF4-FFF2-40B4-BE49-F238E27FC236}">
                <a16:creationId xmlns:a16="http://schemas.microsoft.com/office/drawing/2014/main" id="{1CB86B6B-9A0D-4E9B-A619-AFFB57DF2495}"/>
              </a:ext>
            </a:extLst>
          </p:cNvPr>
          <p:cNvSpPr/>
          <p:nvPr/>
        </p:nvSpPr>
        <p:spPr>
          <a:xfrm rot="10800000" flipH="1">
            <a:off x="8392160" y="2103120"/>
            <a:ext cx="538480" cy="2397760"/>
          </a:xfrm>
          <a:prstGeom prst="bentUpArrow">
            <a:avLst>
              <a:gd name="adj1" fmla="val 25000"/>
              <a:gd name="adj2" fmla="val 230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D6A805-E17C-4621-AF2E-FDF960499259}"/>
              </a:ext>
            </a:extLst>
          </p:cNvPr>
          <p:cNvSpPr txBox="1"/>
          <p:nvPr/>
        </p:nvSpPr>
        <p:spPr>
          <a:xfrm>
            <a:off x="3170615" y="4780776"/>
            <a:ext cx="58507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err="1"/>
              <a:t>Marusha</a:t>
            </a:r>
            <a:r>
              <a:rPr lang="de-DE" sz="2400" b="1" dirty="0"/>
              <a:t> „</a:t>
            </a:r>
            <a:r>
              <a:rPr lang="de-DE" sz="2400" b="1" dirty="0" err="1"/>
              <a:t>Sowhere</a:t>
            </a:r>
            <a:r>
              <a:rPr lang="de-DE" sz="2400" b="1" dirty="0"/>
              <a:t> Over </a:t>
            </a:r>
            <a:r>
              <a:rPr lang="de-DE" sz="2400" b="1" dirty="0" err="1"/>
              <a:t>the</a:t>
            </a:r>
            <a:r>
              <a:rPr lang="de-DE" sz="2400" b="1" dirty="0"/>
              <a:t> Rainbow“ 1995</a:t>
            </a:r>
          </a:p>
        </p:txBody>
      </p:sp>
    </p:spTree>
    <p:extLst>
      <p:ext uri="{BB962C8B-B14F-4D97-AF65-F5344CB8AC3E}">
        <p14:creationId xmlns:p14="http://schemas.microsoft.com/office/powerpoint/2010/main" val="326200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45FA7C8-747F-4657-BF30-CC41A2BEF306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C5F56E-9155-41D2-A88A-84836CE51F2B}"/>
              </a:ext>
            </a:extLst>
          </p:cNvPr>
          <p:cNvSpPr txBox="1"/>
          <p:nvPr/>
        </p:nvSpPr>
        <p:spPr>
          <a:xfrm>
            <a:off x="1809175" y="632513"/>
            <a:ext cx="58507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err="1"/>
              <a:t>Marusha</a:t>
            </a:r>
            <a:r>
              <a:rPr lang="de-DE" sz="2400" b="1" dirty="0"/>
              <a:t> „</a:t>
            </a:r>
            <a:r>
              <a:rPr lang="de-DE" sz="2400" b="1" dirty="0" err="1"/>
              <a:t>Sowhere</a:t>
            </a:r>
            <a:r>
              <a:rPr lang="de-DE" sz="2400" b="1" dirty="0"/>
              <a:t> Over </a:t>
            </a:r>
            <a:r>
              <a:rPr lang="de-DE" sz="2400" b="1" dirty="0" err="1"/>
              <a:t>the</a:t>
            </a:r>
            <a:r>
              <a:rPr lang="de-DE" sz="2400" b="1" dirty="0"/>
              <a:t> Rainbow“ 1995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7C54BF-7EFF-4EB9-A5B0-5B53A1600EBA}"/>
              </a:ext>
            </a:extLst>
          </p:cNvPr>
          <p:cNvSpPr txBox="1"/>
          <p:nvPr/>
        </p:nvSpPr>
        <p:spPr>
          <a:xfrm>
            <a:off x="1686560" y="1422400"/>
            <a:ext cx="4102854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allgemeine 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Typische Sounds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Typische Klangeffekte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Typische Struktur eines Titels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C60FE5-1EF6-4242-991B-920ACECA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322">
            <a:off x="6924557" y="2733115"/>
            <a:ext cx="4102854" cy="318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45FA7C8-747F-4657-BF30-CC41A2BEF306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C5F56E-9155-41D2-A88A-84836CE51F2B}"/>
              </a:ext>
            </a:extLst>
          </p:cNvPr>
          <p:cNvSpPr txBox="1"/>
          <p:nvPr/>
        </p:nvSpPr>
        <p:spPr>
          <a:xfrm>
            <a:off x="1809175" y="632513"/>
            <a:ext cx="58507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err="1"/>
              <a:t>Marusha</a:t>
            </a:r>
            <a:r>
              <a:rPr lang="de-DE" sz="2400" b="1" dirty="0"/>
              <a:t> „</a:t>
            </a:r>
            <a:r>
              <a:rPr lang="de-DE" sz="2400" b="1" dirty="0" err="1"/>
              <a:t>Sowhere</a:t>
            </a:r>
            <a:r>
              <a:rPr lang="de-DE" sz="2400" b="1" dirty="0"/>
              <a:t> Over </a:t>
            </a:r>
            <a:r>
              <a:rPr lang="de-DE" sz="2400" b="1" dirty="0" err="1"/>
              <a:t>the</a:t>
            </a:r>
            <a:r>
              <a:rPr lang="de-DE" sz="2400" b="1" dirty="0"/>
              <a:t> Rainbow“ 1995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7C54BF-7EFF-4EB9-A5B0-5B53A1600EBA}"/>
              </a:ext>
            </a:extLst>
          </p:cNvPr>
          <p:cNvSpPr txBox="1"/>
          <p:nvPr/>
        </p:nvSpPr>
        <p:spPr>
          <a:xfrm>
            <a:off x="1686560" y="1422400"/>
            <a:ext cx="4102854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FF0000"/>
                </a:solidFill>
              </a:rPr>
              <a:t>allgemeine 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Typische Sounds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Typische Klangeffekte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Typische Struktur eines Titels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3CF0DC-F33F-4727-BC23-9CD38779925C}"/>
              </a:ext>
            </a:extLst>
          </p:cNvPr>
          <p:cNvSpPr txBox="1"/>
          <p:nvPr/>
        </p:nvSpPr>
        <p:spPr>
          <a:xfrm>
            <a:off x="2265680" y="4094480"/>
            <a:ext cx="604030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Sounds sollen synthetisch sein oder klingen.</a:t>
            </a:r>
          </a:p>
          <a:p>
            <a:endParaRPr lang="de-DE" dirty="0"/>
          </a:p>
          <a:p>
            <a:r>
              <a:rPr lang="de-DE" dirty="0"/>
              <a:t>Den Computer soll man hören.</a:t>
            </a:r>
          </a:p>
          <a:p>
            <a:endParaRPr lang="de-DE" dirty="0"/>
          </a:p>
          <a:p>
            <a:r>
              <a:rPr lang="de-DE" dirty="0"/>
              <a:t>Repetitive Strukturen in Verbindung mit Steigerung und Break.</a:t>
            </a:r>
          </a:p>
          <a:p>
            <a:endParaRPr lang="de-DE" dirty="0"/>
          </a:p>
          <a:p>
            <a:r>
              <a:rPr lang="de-DE" dirty="0"/>
              <a:t>Einfachste Strukturen (Tonrepetition statt Melodie).</a:t>
            </a:r>
          </a:p>
          <a:p>
            <a:endParaRPr lang="de-DE" dirty="0"/>
          </a:p>
          <a:p>
            <a:r>
              <a:rPr lang="de-DE" dirty="0"/>
              <a:t>Tempo sehr schnell (MM=163).</a:t>
            </a:r>
          </a:p>
        </p:txBody>
      </p:sp>
      <p:sp>
        <p:nvSpPr>
          <p:cNvPr id="6" name="Pfeil: nach oben gebogen 5">
            <a:extLst>
              <a:ext uri="{FF2B5EF4-FFF2-40B4-BE49-F238E27FC236}">
                <a16:creationId xmlns:a16="http://schemas.microsoft.com/office/drawing/2014/main" id="{B4F37F5F-E48B-4AED-B5FC-70B03F301D8A}"/>
              </a:ext>
            </a:extLst>
          </p:cNvPr>
          <p:cNvSpPr/>
          <p:nvPr/>
        </p:nvSpPr>
        <p:spPr>
          <a:xfrm rot="10800000" flipH="1">
            <a:off x="6604000" y="1696720"/>
            <a:ext cx="538480" cy="2397760"/>
          </a:xfrm>
          <a:prstGeom prst="bentUpArrow">
            <a:avLst>
              <a:gd name="adj1" fmla="val 25000"/>
              <a:gd name="adj2" fmla="val 230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8358B17C-5D66-4396-959F-410D2375A1B0}"/>
              </a:ext>
            </a:extLst>
          </p:cNvPr>
          <p:cNvSpPr/>
          <p:nvPr/>
        </p:nvSpPr>
        <p:spPr>
          <a:xfrm rot="21040060">
            <a:off x="7893495" y="3653880"/>
            <a:ext cx="1727200" cy="792480"/>
          </a:xfrm>
          <a:prstGeom prst="left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z.B. TR 808</a:t>
            </a:r>
          </a:p>
        </p:txBody>
      </p:sp>
    </p:spTree>
    <p:extLst>
      <p:ext uri="{BB962C8B-B14F-4D97-AF65-F5344CB8AC3E}">
        <p14:creationId xmlns:p14="http://schemas.microsoft.com/office/powerpoint/2010/main" val="99502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45FA7C8-747F-4657-BF30-CC41A2BEF306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BC5F56E-9155-41D2-A88A-84836CE51F2B}"/>
              </a:ext>
            </a:extLst>
          </p:cNvPr>
          <p:cNvSpPr txBox="1"/>
          <p:nvPr/>
        </p:nvSpPr>
        <p:spPr>
          <a:xfrm>
            <a:off x="1809175" y="632513"/>
            <a:ext cx="585076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b="1" dirty="0" err="1"/>
              <a:t>Marusha</a:t>
            </a:r>
            <a:r>
              <a:rPr lang="de-DE" sz="2400" b="1" dirty="0"/>
              <a:t> „</a:t>
            </a:r>
            <a:r>
              <a:rPr lang="de-DE" sz="2400" b="1" dirty="0" err="1"/>
              <a:t>Sowhere</a:t>
            </a:r>
            <a:r>
              <a:rPr lang="de-DE" sz="2400" b="1" dirty="0"/>
              <a:t> Over </a:t>
            </a:r>
            <a:r>
              <a:rPr lang="de-DE" sz="2400" b="1" dirty="0" err="1"/>
              <a:t>the</a:t>
            </a:r>
            <a:r>
              <a:rPr lang="de-DE" sz="2400" b="1" dirty="0"/>
              <a:t> Rainbow“ 1995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7C54BF-7EFF-4EB9-A5B0-5B53A1600EBA}"/>
              </a:ext>
            </a:extLst>
          </p:cNvPr>
          <p:cNvSpPr txBox="1"/>
          <p:nvPr/>
        </p:nvSpPr>
        <p:spPr>
          <a:xfrm>
            <a:off x="1686560" y="1422400"/>
            <a:ext cx="4102854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allgemeine 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FF0000"/>
                </a:solidFill>
              </a:rPr>
              <a:t>Typische Sounds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FF0000"/>
                </a:solidFill>
              </a:rPr>
              <a:t>Typische Klangeffekte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Typische Struktur eines Titels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3CF0DC-F33F-4727-BC23-9CD38779925C}"/>
              </a:ext>
            </a:extLst>
          </p:cNvPr>
          <p:cNvSpPr txBox="1"/>
          <p:nvPr/>
        </p:nvSpPr>
        <p:spPr>
          <a:xfrm>
            <a:off x="2265680" y="4094480"/>
            <a:ext cx="749333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… im Internet</a:t>
            </a:r>
          </a:p>
          <a:p>
            <a:r>
              <a:rPr lang="de-DE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https://www.musik-for.uni-oldenburg.de/elektronischemusik/technosounds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Pfeil: nach oben gebogen 5">
            <a:extLst>
              <a:ext uri="{FF2B5EF4-FFF2-40B4-BE49-F238E27FC236}">
                <a16:creationId xmlns:a16="http://schemas.microsoft.com/office/drawing/2014/main" id="{B4F37F5F-E48B-4AED-B5FC-70B03F301D8A}"/>
              </a:ext>
            </a:extLst>
          </p:cNvPr>
          <p:cNvSpPr/>
          <p:nvPr/>
        </p:nvSpPr>
        <p:spPr>
          <a:xfrm rot="10800000" flipH="1">
            <a:off x="6604000" y="2570480"/>
            <a:ext cx="538480" cy="1524000"/>
          </a:xfrm>
          <a:prstGeom prst="bentUpArrow">
            <a:avLst>
              <a:gd name="adj1" fmla="val 25000"/>
              <a:gd name="adj2" fmla="val 2307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AC464A-D9AC-4EBE-AAA0-E3F0666E03F4}"/>
              </a:ext>
            </a:extLst>
          </p:cNvPr>
          <p:cNvSpPr txBox="1"/>
          <p:nvPr/>
        </p:nvSpPr>
        <p:spPr>
          <a:xfrm>
            <a:off x="989751" y="5781672"/>
            <a:ext cx="163884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Offbeat-Feeling</a:t>
            </a:r>
            <a:endParaRPr lang="de-DE" dirty="0"/>
          </a:p>
        </p:txBody>
      </p:sp>
      <p:sp>
        <p:nvSpPr>
          <p:cNvPr id="8" name="Textfeld 7">
            <a:hlinkClick r:id="rId4"/>
            <a:extLst>
              <a:ext uri="{FF2B5EF4-FFF2-40B4-BE49-F238E27FC236}">
                <a16:creationId xmlns:a16="http://schemas.microsoft.com/office/drawing/2014/main" id="{24AAFD15-F23A-482F-B4FB-17C2305BE23B}"/>
              </a:ext>
            </a:extLst>
          </p:cNvPr>
          <p:cNvSpPr txBox="1"/>
          <p:nvPr/>
        </p:nvSpPr>
        <p:spPr>
          <a:xfrm>
            <a:off x="2945943" y="5302157"/>
            <a:ext cx="158408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hlinkClick r:id="rId4"/>
              </a:rPr>
              <a:t>BD-Nachschlag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512421-56C9-4F0C-8918-EAB77B033E40}"/>
              </a:ext>
            </a:extLst>
          </p:cNvPr>
          <p:cNvSpPr txBox="1"/>
          <p:nvPr/>
        </p:nvSpPr>
        <p:spPr>
          <a:xfrm>
            <a:off x="5172995" y="5880470"/>
            <a:ext cx="123283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Gate-Effekt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24E2B5-E5C3-4BF9-A08B-7FE8BE15637E}"/>
              </a:ext>
            </a:extLst>
          </p:cNvPr>
          <p:cNvSpPr txBox="1"/>
          <p:nvPr/>
        </p:nvSpPr>
        <p:spPr>
          <a:xfrm>
            <a:off x="7062885" y="5302157"/>
            <a:ext cx="114537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>
                <a:hlinkClick r:id="rId6"/>
              </a:rPr>
              <a:t>Arpeggien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2F9911-36C6-482C-B946-3B61B4DEBD8D}"/>
              </a:ext>
            </a:extLst>
          </p:cNvPr>
          <p:cNvSpPr txBox="1"/>
          <p:nvPr/>
        </p:nvSpPr>
        <p:spPr>
          <a:xfrm>
            <a:off x="8862612" y="5966338"/>
            <a:ext cx="87066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hlinkClick r:id="rId7"/>
              </a:rPr>
              <a:t>Bass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9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40721CF-B09C-4022-9E27-7FACB1CD26D3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7" name="Onlinemedien 6" title="Over the Rainbow - Analyse">
            <a:hlinkClick r:id="" action="ppaction://media"/>
            <a:extLst>
              <a:ext uri="{FF2B5EF4-FFF2-40B4-BE49-F238E27FC236}">
                <a16:creationId xmlns:a16="http://schemas.microsoft.com/office/drawing/2014/main" id="{659222AE-A65D-484D-AC31-99C4DC89F6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081AA15-D67D-46D2-A2F3-82D6169C3993}"/>
              </a:ext>
            </a:extLst>
          </p:cNvPr>
          <p:cNvSpPr txBox="1"/>
          <p:nvPr/>
        </p:nvSpPr>
        <p:spPr>
          <a:xfrm>
            <a:off x="3688080" y="6045200"/>
            <a:ext cx="531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https://www.youtube.com/watch?v=tVfvNh4b5mc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71BD1B-C470-4AAC-8DF4-7650EBF19133}"/>
              </a:ext>
            </a:extLst>
          </p:cNvPr>
          <p:cNvSpPr txBox="1"/>
          <p:nvPr/>
        </p:nvSpPr>
        <p:spPr>
          <a:xfrm>
            <a:off x="4175760" y="894318"/>
            <a:ext cx="34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Audio- und MIDI-Files im Wechsel!</a:t>
            </a:r>
          </a:p>
        </p:txBody>
      </p:sp>
    </p:spTree>
    <p:extLst>
      <p:ext uri="{BB962C8B-B14F-4D97-AF65-F5344CB8AC3E}">
        <p14:creationId xmlns:p14="http://schemas.microsoft.com/office/powerpoint/2010/main" val="41760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A363D0F-8F3C-44F0-83B8-03D90FF3AAD5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96499-03F4-4631-A0C6-392A99AE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178"/>
            <a:ext cx="12192000" cy="505915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A17718-2DFB-44C3-8643-D832692B018D}"/>
              </a:ext>
            </a:extLst>
          </p:cNvPr>
          <p:cNvSpPr txBox="1"/>
          <p:nvPr/>
        </p:nvSpPr>
        <p:spPr>
          <a:xfrm>
            <a:off x="1849120" y="447847"/>
            <a:ext cx="624933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Das Stück ist aus 13 Bausteinen zu je 8 Takten zusammen gesetzt.</a:t>
            </a:r>
          </a:p>
        </p:txBody>
      </p:sp>
    </p:spTree>
    <p:extLst>
      <p:ext uri="{BB962C8B-B14F-4D97-AF65-F5344CB8AC3E}">
        <p14:creationId xmlns:p14="http://schemas.microsoft.com/office/powerpoint/2010/main" val="395924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5D96499-03F4-4631-A0C6-392A99AE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178"/>
            <a:ext cx="12192000" cy="505915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E7BAEB3-440E-4EAF-A216-CF134FE1841C}"/>
              </a:ext>
            </a:extLst>
          </p:cNvPr>
          <p:cNvSpPr txBox="1"/>
          <p:nvPr/>
        </p:nvSpPr>
        <p:spPr>
          <a:xfrm>
            <a:off x="133116" y="674046"/>
            <a:ext cx="1169698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Intro    Block 1                                    Break        Block 2                                  Break       Block 3                                  Coda (aus Break)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9359E46-D5EA-4EA9-8E98-9B23AEE57780}"/>
              </a:ext>
            </a:extLst>
          </p:cNvPr>
          <p:cNvSpPr/>
          <p:nvPr/>
        </p:nvSpPr>
        <p:spPr>
          <a:xfrm>
            <a:off x="853440" y="674046"/>
            <a:ext cx="2509520" cy="4832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1EAE419-B757-4C73-9390-75BC883B2A99}"/>
              </a:ext>
            </a:extLst>
          </p:cNvPr>
          <p:cNvSpPr/>
          <p:nvPr/>
        </p:nvSpPr>
        <p:spPr>
          <a:xfrm>
            <a:off x="4216400" y="704666"/>
            <a:ext cx="2509520" cy="480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760E1F-8A93-45F6-8DA4-AE756AAF0D6A}"/>
              </a:ext>
            </a:extLst>
          </p:cNvPr>
          <p:cNvSpPr/>
          <p:nvPr/>
        </p:nvSpPr>
        <p:spPr>
          <a:xfrm>
            <a:off x="7579360" y="704666"/>
            <a:ext cx="2509520" cy="480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798C1E-5D40-433C-9B5C-F8F5C66B4411}"/>
              </a:ext>
            </a:extLst>
          </p:cNvPr>
          <p:cNvSpPr txBox="1"/>
          <p:nvPr/>
        </p:nvSpPr>
        <p:spPr>
          <a:xfrm>
            <a:off x="2788406" y="135358"/>
            <a:ext cx="584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„strenge“ Struktur setzt sich auch in der Großform durch.</a:t>
            </a:r>
          </a:p>
        </p:txBody>
      </p:sp>
    </p:spTree>
    <p:extLst>
      <p:ext uri="{BB962C8B-B14F-4D97-AF65-F5344CB8AC3E}">
        <p14:creationId xmlns:p14="http://schemas.microsoft.com/office/powerpoint/2010/main" val="1697177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91C5D47-6B9C-4F58-8FC8-2B8F5CB899A8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497D78-A769-4AAD-9929-B625AC91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59" y="482640"/>
            <a:ext cx="8351521" cy="61149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47ED391-8338-47B0-98A3-739A3A1D00BB}"/>
              </a:ext>
            </a:extLst>
          </p:cNvPr>
          <p:cNvSpPr/>
          <p:nvPr/>
        </p:nvSpPr>
        <p:spPr>
          <a:xfrm>
            <a:off x="5588000" y="482640"/>
            <a:ext cx="1463040" cy="78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54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484C9E0-DD7A-4F3D-B16F-8B105C00C16C}"/>
              </a:ext>
            </a:extLst>
          </p:cNvPr>
          <p:cNvSpPr txBox="1"/>
          <p:nvPr/>
        </p:nvSpPr>
        <p:spPr>
          <a:xfrm>
            <a:off x="1254724" y="746391"/>
            <a:ext cx="7044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Westbam</a:t>
            </a:r>
            <a:r>
              <a:rPr lang="de-DE" sz="2400" dirty="0"/>
              <a:t> sagte:</a:t>
            </a:r>
          </a:p>
          <a:p>
            <a:endParaRPr lang="de-DE" sz="2400" dirty="0"/>
          </a:p>
          <a:p>
            <a:r>
              <a:rPr lang="de-DE" sz="2400" dirty="0"/>
              <a:t>Das Neue an der „DJ-Musik“ ist, </a:t>
            </a:r>
            <a:r>
              <a:rPr lang="de-DE" sz="2400" dirty="0" err="1"/>
              <a:t>dass</a:t>
            </a:r>
            <a:r>
              <a:rPr lang="de-DE" sz="2400" dirty="0"/>
              <a:t> das </a:t>
            </a:r>
            <a:r>
              <a:rPr lang="de-DE" sz="2400" b="1" i="1" dirty="0"/>
              <a:t>Song-</a:t>
            </a:r>
            <a:r>
              <a:rPr lang="de-DE" sz="2400" dirty="0"/>
              <a:t>Konzept</a:t>
            </a:r>
          </a:p>
          <a:p>
            <a:r>
              <a:rPr lang="de-DE" sz="2400" dirty="0"/>
              <a:t>abgelöst wird vom </a:t>
            </a:r>
            <a:r>
              <a:rPr lang="de-DE" sz="2400" b="1" i="1" dirty="0"/>
              <a:t>Track-</a:t>
            </a:r>
            <a:r>
              <a:rPr lang="de-DE" sz="2400" dirty="0"/>
              <a:t>Konzept.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A60F34-5AE7-48E2-B271-3D7E0A60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727">
            <a:off x="1162034" y="3052154"/>
            <a:ext cx="3718560" cy="2722692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2349A84A-4580-4207-A1C3-E980B4483E46}"/>
              </a:ext>
            </a:extLst>
          </p:cNvPr>
          <p:cNvSpPr/>
          <p:nvPr/>
        </p:nvSpPr>
        <p:spPr>
          <a:xfrm>
            <a:off x="5173985" y="2611120"/>
            <a:ext cx="800095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AC2413D-449E-4A8E-B88C-CA93811F8FCA}"/>
              </a:ext>
            </a:extLst>
          </p:cNvPr>
          <p:cNvSpPr/>
          <p:nvPr/>
        </p:nvSpPr>
        <p:spPr>
          <a:xfrm>
            <a:off x="5574032" y="3454029"/>
            <a:ext cx="800095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73DE92-AEEF-4AC4-89F4-C0AC4436A0F9}"/>
              </a:ext>
            </a:extLst>
          </p:cNvPr>
          <p:cNvSpPr txBox="1"/>
          <p:nvPr/>
        </p:nvSpPr>
        <p:spPr>
          <a:xfrm>
            <a:off x="6217922" y="2656840"/>
            <a:ext cx="301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Produktion von Endlosplatten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4241CB-84B5-4629-8C0E-A9AAC2F97742}"/>
              </a:ext>
            </a:extLst>
          </p:cNvPr>
          <p:cNvSpPr txBox="1"/>
          <p:nvPr/>
        </p:nvSpPr>
        <p:spPr>
          <a:xfrm>
            <a:off x="6774174" y="3508123"/>
            <a:ext cx="21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Pool für Live-Auftritt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4D96644D-C8A7-4587-AD1B-E690BD3B7D44}"/>
              </a:ext>
            </a:extLst>
          </p:cNvPr>
          <p:cNvSpPr/>
          <p:nvPr/>
        </p:nvSpPr>
        <p:spPr>
          <a:xfrm>
            <a:off x="5817874" y="4413500"/>
            <a:ext cx="800095" cy="47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8D29899-3FC7-4455-B7EE-BFC2BDED4A51}"/>
              </a:ext>
            </a:extLst>
          </p:cNvPr>
          <p:cNvSpPr txBox="1"/>
          <p:nvPr/>
        </p:nvSpPr>
        <p:spPr>
          <a:xfrm>
            <a:off x="7018016" y="4467594"/>
            <a:ext cx="456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Midifiles</a:t>
            </a:r>
            <a:r>
              <a:rPr lang="de-DE" dirty="0"/>
              <a:t> für „Home-DJs“ und Alleinunterhalter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636916B7-9EED-4F38-B5E1-3826A3D38B67}"/>
              </a:ext>
            </a:extLst>
          </p:cNvPr>
          <p:cNvSpPr/>
          <p:nvPr/>
        </p:nvSpPr>
        <p:spPr>
          <a:xfrm>
            <a:off x="7912752" y="4968240"/>
            <a:ext cx="255888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03189E7-E247-4F74-B2D9-AC7F35937FFF}"/>
              </a:ext>
            </a:extLst>
          </p:cNvPr>
          <p:cNvSpPr txBox="1"/>
          <p:nvPr/>
        </p:nvSpPr>
        <p:spPr>
          <a:xfrm>
            <a:off x="6774174" y="5679440"/>
            <a:ext cx="367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Geerdes</a:t>
            </a:r>
            <a:r>
              <a:rPr lang="de-DE" dirty="0"/>
              <a:t>“ </a:t>
            </a:r>
            <a:r>
              <a:rPr lang="de-DE" dirty="0" err="1"/>
              <a:t>Midifile</a:t>
            </a:r>
            <a:r>
              <a:rPr lang="de-DE" dirty="0"/>
              <a:t>-Disketten (</a:t>
            </a:r>
            <a:r>
              <a:rPr lang="de-DE" dirty="0" err="1"/>
              <a:t>StudIP</a:t>
            </a:r>
            <a:r>
              <a:rPr lang="de-DE" dirty="0"/>
              <a:t>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652B80B-5CA4-4BC3-AA02-D3CA1D16A305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B77071-1D62-4CB9-ACFB-B2A442964237}"/>
              </a:ext>
            </a:extLst>
          </p:cNvPr>
          <p:cNvSpPr txBox="1"/>
          <p:nvPr/>
        </p:nvSpPr>
        <p:spPr>
          <a:xfrm>
            <a:off x="1838960" y="4267200"/>
            <a:ext cx="17885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Das Techno-Brett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1F3B133-D24B-4214-8787-B470AB3C3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476">
            <a:off x="9485227" y="715272"/>
            <a:ext cx="1917982" cy="20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8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32A806D-CF23-40E2-9D4C-0F709FF682F3}"/>
              </a:ext>
            </a:extLst>
          </p:cNvPr>
          <p:cNvSpPr txBox="1"/>
          <p:nvPr/>
        </p:nvSpPr>
        <p:spPr>
          <a:xfrm>
            <a:off x="955040" y="883920"/>
            <a:ext cx="9214895" cy="335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30 Minuten in </a:t>
            </a:r>
            <a:r>
              <a:rPr lang="de-DE" sz="2400" b="1" dirty="0"/>
              <a:t>Kleingruppen/Einzelarbeit </a:t>
            </a:r>
            <a:r>
              <a:rPr lang="de-DE" sz="2400" dirty="0"/>
              <a:t>mittels der „DOKUs“ in </a:t>
            </a:r>
            <a:r>
              <a:rPr lang="de-DE" sz="2400" dirty="0" err="1"/>
              <a:t>StudIP</a:t>
            </a:r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Minimal Music, Steve Reich und „</a:t>
            </a:r>
            <a:r>
              <a:rPr lang="de-DE" sz="2400" dirty="0" err="1"/>
              <a:t>Pendulum</a:t>
            </a:r>
            <a:r>
              <a:rPr lang="de-DE" sz="2400" dirty="0"/>
              <a:t> Music“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Kraftwerks Bedeutung in USA, in der BRD, insbesondere für Techno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/>
              <a:t>Die ganze Geschichte von </a:t>
            </a:r>
            <a:r>
              <a:rPr lang="de-DE" sz="2400" dirty="0" err="1"/>
              <a:t>Marusha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dirty="0"/>
              <a:t>- (eventuell</a:t>
            </a:r>
            <a:r>
              <a:rPr lang="de-DE" sz="2400" dirty="0">
                <a:sym typeface="Wingdings" panose="05000000000000000000" pitchFamily="2" charset="2"/>
              </a:rPr>
              <a:t>) Beschäftigung mit „Typischen Techno-Sounds“ und </a:t>
            </a:r>
            <a:r>
              <a:rPr lang="de-DE" sz="2400" dirty="0" err="1">
                <a:sym typeface="Wingdings" panose="05000000000000000000" pitchFamily="2" charset="2"/>
              </a:rPr>
              <a:t>Midifiles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9E82BE-5BAA-48D9-9301-465FC7B82E7B}"/>
              </a:ext>
            </a:extLst>
          </p:cNvPr>
          <p:cNvSpPr txBox="1"/>
          <p:nvPr/>
        </p:nvSpPr>
        <p:spPr>
          <a:xfrm>
            <a:off x="955040" y="4714240"/>
            <a:ext cx="6974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Jede Gruppe berichtet kurz über ihre Ergebnisse.</a:t>
            </a:r>
          </a:p>
          <a:p>
            <a:r>
              <a:rPr lang="de-DE" dirty="0"/>
              <a:t>Schriftliche Ausarbeitungen können als Hausaufgabe eingereicht werden.</a:t>
            </a:r>
          </a:p>
        </p:txBody>
      </p:sp>
    </p:spTree>
    <p:extLst>
      <p:ext uri="{BB962C8B-B14F-4D97-AF65-F5344CB8AC3E}">
        <p14:creationId xmlns:p14="http://schemas.microsoft.com/office/powerpoint/2010/main" val="144205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C8BDEA-1420-4D7B-8281-3F7A2CCA225F}"/>
              </a:ext>
            </a:extLst>
          </p:cNvPr>
          <p:cNvSpPr txBox="1"/>
          <p:nvPr/>
        </p:nvSpPr>
        <p:spPr>
          <a:xfrm>
            <a:off x="1476003" y="817179"/>
            <a:ext cx="4963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Minimalismus in der Kunst (allgemein)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F1A5AD-51E4-4B25-8369-EF29D981C009}"/>
              </a:ext>
            </a:extLst>
          </p:cNvPr>
          <p:cNvSpPr txBox="1"/>
          <p:nvPr/>
        </p:nvSpPr>
        <p:spPr>
          <a:xfrm>
            <a:off x="1476003" y="2226356"/>
            <a:ext cx="5775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Minimalismus in der Musik „minimal </a:t>
            </a:r>
            <a:r>
              <a:rPr lang="de-DE" sz="2400" dirty="0" err="1"/>
              <a:t>music</a:t>
            </a:r>
            <a:r>
              <a:rPr lang="de-DE" sz="2400" dirty="0"/>
              <a:t>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8E55E-302F-497C-8968-E14C07C73D55}"/>
              </a:ext>
            </a:extLst>
          </p:cNvPr>
          <p:cNvSpPr txBox="1"/>
          <p:nvPr/>
        </p:nvSpPr>
        <p:spPr>
          <a:xfrm>
            <a:off x="1476003" y="3635533"/>
            <a:ext cx="386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Steve Reichs „minimal </a:t>
            </a:r>
            <a:r>
              <a:rPr lang="de-DE" sz="2400" dirty="0" err="1"/>
              <a:t>music</a:t>
            </a:r>
            <a:r>
              <a:rPr lang="de-DE" sz="2400" dirty="0"/>
              <a:t>“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54F770-EE21-4294-93F0-894380E65385}"/>
              </a:ext>
            </a:extLst>
          </p:cNvPr>
          <p:cNvSpPr txBox="1"/>
          <p:nvPr/>
        </p:nvSpPr>
        <p:spPr>
          <a:xfrm>
            <a:off x="1476003" y="5044710"/>
            <a:ext cx="4842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Steve Reich „</a:t>
            </a:r>
            <a:r>
              <a:rPr lang="de-DE" sz="2400" dirty="0" err="1"/>
              <a:t>Pendulum</a:t>
            </a:r>
            <a:r>
              <a:rPr lang="de-DE" sz="2400" dirty="0"/>
              <a:t> Music“ 1968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454C6D93-4B9D-46CC-8356-217282DDB1F1}"/>
              </a:ext>
            </a:extLst>
          </p:cNvPr>
          <p:cNvSpPr/>
          <p:nvPr/>
        </p:nvSpPr>
        <p:spPr>
          <a:xfrm>
            <a:off x="3487662" y="1530441"/>
            <a:ext cx="399305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263656C4-CDAA-4AC8-AC40-E98ECD3D1505}"/>
              </a:ext>
            </a:extLst>
          </p:cNvPr>
          <p:cNvSpPr/>
          <p:nvPr/>
        </p:nvSpPr>
        <p:spPr>
          <a:xfrm>
            <a:off x="3498129" y="2953801"/>
            <a:ext cx="399305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55066E4-2942-4C37-A24D-8C8938F83CF1}"/>
              </a:ext>
            </a:extLst>
          </p:cNvPr>
          <p:cNvSpPr/>
          <p:nvPr/>
        </p:nvSpPr>
        <p:spPr>
          <a:xfrm>
            <a:off x="3498130" y="4492521"/>
            <a:ext cx="399305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36B954-A18D-4336-A8FD-2039972A6A86}"/>
              </a:ext>
            </a:extLst>
          </p:cNvPr>
          <p:cNvSpPr txBox="1"/>
          <p:nvPr/>
        </p:nvSpPr>
        <p:spPr>
          <a:xfrm>
            <a:off x="7982527" y="909512"/>
            <a:ext cx="368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USA 1960er gegen „Expressionismus“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A87FCF-5119-4183-AE0D-D5B7027AAA0B}"/>
              </a:ext>
            </a:extLst>
          </p:cNvPr>
          <p:cNvSpPr txBox="1"/>
          <p:nvPr/>
        </p:nvSpPr>
        <p:spPr>
          <a:xfrm>
            <a:off x="8061355" y="2226356"/>
            <a:ext cx="334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USA 1960er gegen serielle Musik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DF7960-C2C6-4B04-9F8F-0195FBEC5F3A}"/>
              </a:ext>
            </a:extLst>
          </p:cNvPr>
          <p:cNvSpPr txBox="1"/>
          <p:nvPr/>
        </p:nvSpPr>
        <p:spPr>
          <a:xfrm>
            <a:off x="7251943" y="3429000"/>
            <a:ext cx="4041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„Experimentelle Musik“ (siehe 4. Stunde)</a:t>
            </a:r>
          </a:p>
          <a:p>
            <a:r>
              <a:rPr lang="de-DE" dirty="0"/>
              <a:t>Repetitive Musik: „Weltmusik“</a:t>
            </a:r>
          </a:p>
          <a:p>
            <a:r>
              <a:rPr lang="de-DE" dirty="0"/>
              <a:t>Musik als </a:t>
            </a:r>
            <a:r>
              <a:rPr lang="de-DE" dirty="0" err="1"/>
              <a:t>Prozess</a:t>
            </a:r>
            <a:endParaRPr lang="de-DE" dirty="0"/>
          </a:p>
        </p:txBody>
      </p:sp>
      <p:sp>
        <p:nvSpPr>
          <p:cNvPr id="13" name="Geschweifte Klammer links 12">
            <a:extLst>
              <a:ext uri="{FF2B5EF4-FFF2-40B4-BE49-F238E27FC236}">
                <a16:creationId xmlns:a16="http://schemas.microsoft.com/office/drawing/2014/main" id="{E4907B41-14B3-41AE-9259-D36474F1B4DF}"/>
              </a:ext>
            </a:extLst>
          </p:cNvPr>
          <p:cNvSpPr/>
          <p:nvPr/>
        </p:nvSpPr>
        <p:spPr>
          <a:xfrm>
            <a:off x="7088527" y="3426372"/>
            <a:ext cx="163416" cy="92333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08AB422-3B66-4190-B5D4-A478C125F04F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715692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C6C28F4-758A-4A31-BE95-673D4E35E6F0}"/>
              </a:ext>
            </a:extLst>
          </p:cNvPr>
          <p:cNvSpPr txBox="1"/>
          <p:nvPr/>
        </p:nvSpPr>
        <p:spPr>
          <a:xfrm>
            <a:off x="5598160" y="305966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14825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C756B44-37F4-42F3-8A59-71C53424038A}"/>
              </a:ext>
            </a:extLst>
          </p:cNvPr>
          <p:cNvSpPr txBox="1"/>
          <p:nvPr/>
        </p:nvSpPr>
        <p:spPr>
          <a:xfrm>
            <a:off x="1082566" y="790648"/>
            <a:ext cx="4842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Steve Reich „</a:t>
            </a:r>
            <a:r>
              <a:rPr lang="de-DE" sz="2400" dirty="0" err="1"/>
              <a:t>Pendulum</a:t>
            </a:r>
            <a:r>
              <a:rPr lang="de-DE" sz="2400" dirty="0"/>
              <a:t> Music“ 1968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36B019C-4D29-4FE5-8E11-81D79934A741}"/>
              </a:ext>
            </a:extLst>
          </p:cNvPr>
          <p:cNvSpPr txBox="1"/>
          <p:nvPr/>
        </p:nvSpPr>
        <p:spPr>
          <a:xfrm>
            <a:off x="1082566" y="2214800"/>
            <a:ext cx="8987076" cy="22510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Idee durch „Zufallsfund“ entstanden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Verwendung eines elektronischen „Schmutzeffekts“ (Rückkopplung)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„Phase-Music“: Beobachtungen an Tonbandgeräten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Zusammenspiel Mechanik und Elektronik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352755-497C-43AA-8648-9C9C12D13E79}"/>
              </a:ext>
            </a:extLst>
          </p:cNvPr>
          <p:cNvSpPr txBox="1"/>
          <p:nvPr/>
        </p:nvSpPr>
        <p:spPr>
          <a:xfrm>
            <a:off x="1082566" y="5354320"/>
            <a:ext cx="847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UA 1968 …. dann 1999 Wiederaufführung in New York.</a:t>
            </a:r>
          </a:p>
          <a:p>
            <a:r>
              <a:rPr lang="de-DE" dirty="0"/>
              <a:t>Inzwischen: 2012 in </a:t>
            </a:r>
            <a:r>
              <a:rPr lang="de-DE" dirty="0" err="1"/>
              <a:t>Mant</a:t>
            </a:r>
            <a:r>
              <a:rPr lang="de-DE" dirty="0"/>
              <a:t> (F), 2014 in Granada (ES), 2019 im Sprengel Museum Hannover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0C3A253-60E8-4AA8-87AD-C06A13547BE7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817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ndulumMusic2012kurz">
            <a:hlinkClick r:id="" action="ppaction://media"/>
            <a:extLst>
              <a:ext uri="{FF2B5EF4-FFF2-40B4-BE49-F238E27FC236}">
                <a16:creationId xmlns:a16="http://schemas.microsoft.com/office/drawing/2014/main" id="{400B4FA3-1114-4DAA-85F5-436A87416D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9840" y="576072"/>
            <a:ext cx="6664960" cy="53319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F39EAB-4BB1-426F-9F35-6BE37DD45BC5}"/>
              </a:ext>
            </a:extLst>
          </p:cNvPr>
          <p:cNvSpPr txBox="1"/>
          <p:nvPr/>
        </p:nvSpPr>
        <p:spPr>
          <a:xfrm>
            <a:off x="1209040" y="6143428"/>
            <a:ext cx="949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5"/>
              </a:rPr>
              <a:t>https://elearning.uni-oldenburg.de/sendfile.php?type=0&amp;file_id=603ff5139ef7f94f06863608f40f899b&amp;file_name=PendulumMusic2012-2min.mp4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36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6D9DC8E-070A-42F4-A792-615D49F430BE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A316C6-947B-4BE1-8BA5-9181854C33E4}"/>
              </a:ext>
            </a:extLst>
          </p:cNvPr>
          <p:cNvSpPr txBox="1"/>
          <p:nvPr/>
        </p:nvSpPr>
        <p:spPr>
          <a:xfrm>
            <a:off x="1705956" y="1229360"/>
            <a:ext cx="2856808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Kraftwerk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1974 „Autobahn“</a:t>
            </a:r>
          </a:p>
          <a:p>
            <a:endParaRPr lang="de-DE" sz="2400" dirty="0"/>
          </a:p>
          <a:p>
            <a:r>
              <a:rPr lang="de-DE" sz="2400" dirty="0"/>
              <a:t>1975 „Radioaktivität“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usw. bis 4/2020</a:t>
            </a:r>
          </a:p>
          <a:p>
            <a:pPr algn="ctr"/>
            <a:r>
              <a:rPr lang="de-DE" sz="1600" dirty="0"/>
              <a:t>(Tod von Florian Schneider)</a:t>
            </a: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6DFE5829-4214-4505-A332-563802C7178D}"/>
              </a:ext>
            </a:extLst>
          </p:cNvPr>
          <p:cNvSpPr/>
          <p:nvPr/>
        </p:nvSpPr>
        <p:spPr>
          <a:xfrm>
            <a:off x="2758440" y="4040537"/>
            <a:ext cx="375920" cy="579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009C75B-88AB-44CC-BB84-AE88F390FFC1}"/>
              </a:ext>
            </a:extLst>
          </p:cNvPr>
          <p:cNvSpPr txBox="1"/>
          <p:nvPr/>
        </p:nvSpPr>
        <p:spPr>
          <a:xfrm>
            <a:off x="6329680" y="2729897"/>
            <a:ext cx="4512646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New York „Planet Rock“ von Afrika </a:t>
            </a:r>
            <a:r>
              <a:rPr lang="de-DE" dirty="0" err="1"/>
              <a:t>Bambaataa</a:t>
            </a:r>
            <a:endParaRPr lang="de-DE" dirty="0"/>
          </a:p>
          <a:p>
            <a:endParaRPr lang="de-DE" dirty="0"/>
          </a:p>
          <a:p>
            <a:r>
              <a:rPr lang="de-DE" dirty="0"/>
              <a:t>Detroit „NO Ufo“ von Juan Atkins 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26E7D52-E9B2-4A05-8EE5-E5108C7825AE}"/>
              </a:ext>
            </a:extLst>
          </p:cNvPr>
          <p:cNvSpPr/>
          <p:nvPr/>
        </p:nvSpPr>
        <p:spPr>
          <a:xfrm>
            <a:off x="5120640" y="2993442"/>
            <a:ext cx="599441" cy="396240"/>
          </a:xfrm>
          <a:prstGeom prst="rightArrow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B6EAA5-5FCE-4813-AF24-B14F84C74EF0}"/>
              </a:ext>
            </a:extLst>
          </p:cNvPr>
          <p:cNvSpPr txBox="1"/>
          <p:nvPr/>
        </p:nvSpPr>
        <p:spPr>
          <a:xfrm>
            <a:off x="6329680" y="767695"/>
            <a:ext cx="307981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„elektronischer Minimalismus“</a:t>
            </a:r>
          </a:p>
          <a:p>
            <a:endParaRPr lang="de-DE" dirty="0"/>
          </a:p>
          <a:p>
            <a:r>
              <a:rPr lang="de-DE" dirty="0"/>
              <a:t>„Stockhausen“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267AA6B-8CA5-489E-B2D6-98802B8026E4}"/>
              </a:ext>
            </a:extLst>
          </p:cNvPr>
          <p:cNvCxnSpPr/>
          <p:nvPr/>
        </p:nvCxnSpPr>
        <p:spPr>
          <a:xfrm flipH="1">
            <a:off x="3545840" y="1229360"/>
            <a:ext cx="2174241" cy="3352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59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5E88CC-58E9-4B1D-8FE8-10F7550C7103}"/>
              </a:ext>
            </a:extLst>
          </p:cNvPr>
          <p:cNvSpPr txBox="1"/>
          <p:nvPr/>
        </p:nvSpPr>
        <p:spPr>
          <a:xfrm>
            <a:off x="1190714" y="873760"/>
            <a:ext cx="98105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„Radioaktivität“ gibt es viele Versionen. Die drei wichtigsten sind:</a:t>
            </a:r>
          </a:p>
          <a:p>
            <a:endParaRPr lang="de-DE" sz="2400" dirty="0"/>
          </a:p>
          <a:p>
            <a:r>
              <a:rPr lang="de-DE" sz="2400" dirty="0"/>
              <a:t>1975 Originalversion (auf LP und einem informellen Video)</a:t>
            </a:r>
          </a:p>
          <a:p>
            <a:endParaRPr lang="de-DE" sz="2400" dirty="0"/>
          </a:p>
          <a:p>
            <a:r>
              <a:rPr lang="de-DE" sz="2400" dirty="0"/>
              <a:t>1999 Remix, offizielle digitale Neubearbeitung (z.B. Vocoder)</a:t>
            </a:r>
          </a:p>
          <a:p>
            <a:endParaRPr lang="de-DE" sz="2400" dirty="0"/>
          </a:p>
          <a:p>
            <a:r>
              <a:rPr lang="de-DE" sz="2400" dirty="0"/>
              <a:t>2004 ff.  Videografierte Aktualisierung (Bezüge Tschernobyl, Fukushima usw.)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B0EEE91-5CCD-4176-B9E1-DB2F863E6673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721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5E88CC-58E9-4B1D-8FE8-10F7550C7103}"/>
              </a:ext>
            </a:extLst>
          </p:cNvPr>
          <p:cNvSpPr txBox="1"/>
          <p:nvPr/>
        </p:nvSpPr>
        <p:spPr>
          <a:xfrm>
            <a:off x="1190714" y="873760"/>
            <a:ext cx="98105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Von „Radioaktivität“ gibt es viele Versionen. Die drei wichtigsten sind:</a:t>
            </a:r>
          </a:p>
          <a:p>
            <a:endParaRPr lang="de-DE" sz="2400" dirty="0"/>
          </a:p>
          <a:p>
            <a:r>
              <a:rPr lang="de-DE" sz="2400" b="1" dirty="0">
                <a:solidFill>
                  <a:srgbClr val="FF0000"/>
                </a:solidFill>
              </a:rPr>
              <a:t>1975 Originalversion (auf LP und einem informellen Video)</a:t>
            </a:r>
          </a:p>
          <a:p>
            <a:endParaRPr lang="de-DE" sz="2400" dirty="0"/>
          </a:p>
          <a:p>
            <a:r>
              <a:rPr lang="de-DE" sz="2400" dirty="0"/>
              <a:t>1999 Remix, offizielle digitale Neubearbeitung (z.B. Vocoder)</a:t>
            </a:r>
          </a:p>
          <a:p>
            <a:endParaRPr lang="de-DE" sz="2400" dirty="0"/>
          </a:p>
          <a:p>
            <a:r>
              <a:rPr lang="de-DE" sz="2400" dirty="0"/>
              <a:t>2004 ff.  Videografierte Aktualisierung (Bezüge Tschernobyl. Fukushima usw.)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BAAC5E-6FDA-4EB8-8AAD-1A2E0AFD6887}"/>
              </a:ext>
            </a:extLst>
          </p:cNvPr>
          <p:cNvSpPr txBox="1"/>
          <p:nvPr/>
        </p:nvSpPr>
        <p:spPr>
          <a:xfrm>
            <a:off x="1190714" y="4064000"/>
            <a:ext cx="443461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Das „informelle Video“ zeigt die Instrumente: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Stimme(normal)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Geräuschpercussions-Pad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Clavinet</a:t>
            </a:r>
            <a:r>
              <a:rPr lang="de-DE" dirty="0"/>
              <a:t> (Melodie) und Synthi (</a:t>
            </a:r>
            <a:r>
              <a:rPr lang="de-DE" dirty="0" err="1"/>
              <a:t>Bass</a:t>
            </a:r>
            <a:r>
              <a:rPr lang="de-DE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Tonband-Strings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Morse-Apparat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FA82532-D685-466E-A953-0A8821BE5D52}"/>
              </a:ext>
            </a:extLst>
          </p:cNvPr>
          <p:cNvSpPr txBox="1"/>
          <p:nvPr/>
        </p:nvSpPr>
        <p:spPr>
          <a:xfrm>
            <a:off x="6096000" y="443992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https://www.youtube.com/watch?v=8effIKXXToM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D3294-E193-421E-9DB7-B1348F2F6C7C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30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D93E6DD-8B75-4FEF-B91F-C89E586A1C66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0D3588-60B0-4825-96FF-348367634E5F}"/>
              </a:ext>
            </a:extLst>
          </p:cNvPr>
          <p:cNvSpPr txBox="1"/>
          <p:nvPr/>
        </p:nvSpPr>
        <p:spPr>
          <a:xfrm>
            <a:off x="4033520" y="6207760"/>
            <a:ext cx="311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https://youtu.be/8effIKXXToM</a:t>
            </a:r>
            <a:endParaRPr lang="de-DE" dirty="0"/>
          </a:p>
        </p:txBody>
      </p:sp>
      <p:pic>
        <p:nvPicPr>
          <p:cNvPr id="5" name="Radioactivity1975">
            <a:hlinkClick r:id="" action="ppaction://media"/>
            <a:extLst>
              <a:ext uri="{FF2B5EF4-FFF2-40B4-BE49-F238E27FC236}">
                <a16:creationId xmlns:a16="http://schemas.microsoft.com/office/drawing/2014/main" id="{11197778-1E8B-4435-9C63-391FA802B4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16002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4E4FE5-F8B7-4BE0-9162-B7510A8A831C}"/>
              </a:ext>
            </a:extLst>
          </p:cNvPr>
          <p:cNvSpPr txBox="1"/>
          <p:nvPr/>
        </p:nvSpPr>
        <p:spPr>
          <a:xfrm>
            <a:off x="1320800" y="873760"/>
            <a:ext cx="8696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Radioactivity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air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and </a:t>
            </a:r>
            <a:r>
              <a:rPr lang="de-DE" sz="2000" dirty="0" err="1"/>
              <a:t>me</a:t>
            </a:r>
            <a:endParaRPr lang="de-DE" sz="2000" dirty="0"/>
          </a:p>
          <a:p>
            <a:r>
              <a:rPr lang="de-DE" sz="2000" dirty="0" err="1"/>
              <a:t>Radioactivity</a:t>
            </a:r>
            <a:r>
              <a:rPr lang="de-DE" sz="2000" dirty="0"/>
              <a:t> </a:t>
            </a:r>
            <a:r>
              <a:rPr lang="de-DE" sz="2000" dirty="0" err="1"/>
              <a:t>discovered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Madama</a:t>
            </a:r>
            <a:r>
              <a:rPr lang="de-DE" sz="2000" dirty="0"/>
              <a:t> Curie</a:t>
            </a:r>
          </a:p>
          <a:p>
            <a:r>
              <a:rPr lang="de-DE" sz="2000" dirty="0" err="1"/>
              <a:t>Radioactivität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tunig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melody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Radioaktivität für dich und mich im All entsteht</a:t>
            </a:r>
          </a:p>
          <a:p>
            <a:r>
              <a:rPr lang="de-DE" sz="2000" dirty="0"/>
              <a:t>Radioaktivität strahlt Wellen zum Empfangsgerät</a:t>
            </a:r>
          </a:p>
          <a:p>
            <a:r>
              <a:rPr lang="de-DE" sz="2000" dirty="0"/>
              <a:t>Radioaktivität wenn‘s um unsre Zukunft geht</a:t>
            </a:r>
          </a:p>
        </p:txBody>
      </p: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66F08DDB-6575-40AE-9AD4-17939D6AB4BB}"/>
              </a:ext>
            </a:extLst>
          </p:cNvPr>
          <p:cNvSpPr/>
          <p:nvPr/>
        </p:nvSpPr>
        <p:spPr>
          <a:xfrm>
            <a:off x="6779260" y="3271094"/>
            <a:ext cx="2280920" cy="1707862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Funkmast">
            <a:extLst>
              <a:ext uri="{FF2B5EF4-FFF2-40B4-BE49-F238E27FC236}">
                <a16:creationId xmlns:a16="http://schemas.microsoft.com/office/drawing/2014/main" id="{3A23329C-2502-4BC7-8041-AC507E5A8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2520" y="2356694"/>
            <a:ext cx="914400" cy="914400"/>
          </a:xfrm>
          <a:prstGeom prst="rect">
            <a:avLst/>
          </a:prstGeom>
        </p:spPr>
      </p:pic>
      <p:pic>
        <p:nvPicPr>
          <p:cNvPr id="12" name="Grafik 11" descr="Radioaktiv">
            <a:extLst>
              <a:ext uri="{FF2B5EF4-FFF2-40B4-BE49-F238E27FC236}">
                <a16:creationId xmlns:a16="http://schemas.microsoft.com/office/drawing/2014/main" id="{BE982867-9A29-4B4B-812C-15FDDF07C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1040" y="4710571"/>
            <a:ext cx="914400" cy="914400"/>
          </a:xfrm>
          <a:prstGeom prst="rect">
            <a:avLst/>
          </a:prstGeom>
        </p:spPr>
      </p:pic>
      <p:pic>
        <p:nvPicPr>
          <p:cNvPr id="13" name="Grafik 12" descr="Radio">
            <a:extLst>
              <a:ext uri="{FF2B5EF4-FFF2-40B4-BE49-F238E27FC236}">
                <a16:creationId xmlns:a16="http://schemas.microsoft.com/office/drawing/2014/main" id="{C4E29EA0-3513-47A5-B81E-30F43553F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1960" y="4639451"/>
            <a:ext cx="914400" cy="914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142C5E6-5A0D-4C44-BCDD-D6B6A59BE25B}"/>
              </a:ext>
            </a:extLst>
          </p:cNvPr>
          <p:cNvSpPr txBox="1"/>
          <p:nvPr/>
        </p:nvSpPr>
        <p:spPr>
          <a:xfrm>
            <a:off x="7181088" y="4454785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Vieldeutigkeit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6586E30-80A8-4767-AE87-919462DC2F93}"/>
              </a:ext>
            </a:extLst>
          </p:cNvPr>
          <p:cNvSpPr/>
          <p:nvPr/>
        </p:nvSpPr>
        <p:spPr>
          <a:xfrm>
            <a:off x="344508" y="17084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de-DE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45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Breitbild</PresentationFormat>
  <Paragraphs>150</Paragraphs>
  <Slides>20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Martin Stroh</dc:creator>
  <cp:lastModifiedBy>Wolfgang Martin Stroh</cp:lastModifiedBy>
  <cp:revision>22</cp:revision>
  <dcterms:created xsi:type="dcterms:W3CDTF">2020-06-21T08:11:16Z</dcterms:created>
  <dcterms:modified xsi:type="dcterms:W3CDTF">2020-06-21T14:47:40Z</dcterms:modified>
</cp:coreProperties>
</file>