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71" r:id="rId4"/>
    <p:sldId id="258" r:id="rId5"/>
    <p:sldId id="266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59" r:id="rId14"/>
    <p:sldId id="260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5E55C-6E3A-408E-AC03-942E473BAD84}" type="datetimeFigureOut">
              <a:rPr lang="de-DE" smtClean="0"/>
              <a:pPr/>
              <a:t>24.08.2020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8F52D-66B9-42FD-8892-FF3A142A60D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Ap7kkSS_7Q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EM-2020\KURS2020\10Interaktivitaet-Raum\TechnoMuseum1997-2003.mp4" TargetMode="Externa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sik-for.uni-oldenburg.de/techno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043608" y="1052736"/>
            <a:ext cx="6439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smtClean="0"/>
              <a:t>Das Oldenburger TechnoMuseum</a:t>
            </a:r>
            <a:endParaRPr lang="de-DE" sz="3600" dirty="0"/>
          </a:p>
        </p:txBody>
      </p:sp>
      <p:sp>
        <p:nvSpPr>
          <p:cNvPr id="3" name="Textfeld 2"/>
          <p:cNvSpPr txBox="1"/>
          <p:nvPr/>
        </p:nvSpPr>
        <p:spPr>
          <a:xfrm>
            <a:off x="1547664" y="2132856"/>
            <a:ext cx="5408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Ein künstlerisch-wissenschaftliches Projekt an der </a:t>
            </a:r>
          </a:p>
          <a:p>
            <a:pPr algn="ctr"/>
            <a:r>
              <a:rPr lang="de-DE" sz="2000" dirty="0" smtClean="0"/>
              <a:t>Universität Oldenburg 1997-2003</a:t>
            </a:r>
            <a:endParaRPr lang="de-DE" sz="2000" dirty="0"/>
          </a:p>
        </p:txBody>
      </p:sp>
      <p:pic>
        <p:nvPicPr>
          <p:cNvPr id="4" name="Grafik 3" descr="tc_gif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284984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523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Software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1340768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Grundidee: 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dirty="0" smtClean="0"/>
              <a:t>alle analogen Instrumente erhalten einen „Rhythmus“ in Gestalt eines komponierten Musters (Patterns) aus </a:t>
            </a:r>
            <a:r>
              <a:rPr lang="de-DE" dirty="0" err="1" smtClean="0"/>
              <a:t>Triggerimpulsen</a:t>
            </a:r>
            <a:r>
              <a:rPr lang="de-DE" dirty="0" smtClean="0"/>
              <a:t> – jedes Instrument einen eigenen, aber alles miteinander koordiniert,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dirty="0"/>
              <a:t>d</a:t>
            </a:r>
            <a:r>
              <a:rPr lang="de-DE" dirty="0" smtClean="0"/>
              <a:t>ie Instrumentalisten kreieren einen persönlichen Sound, der entweder „frei“ oder „</a:t>
            </a:r>
            <a:r>
              <a:rPr lang="de-DE" dirty="0" err="1" smtClean="0"/>
              <a:t>getriggert</a:t>
            </a:r>
            <a:r>
              <a:rPr lang="de-DE" dirty="0" smtClean="0"/>
              <a:t>“  ist, sie können also in den Groove ein- und aus ihm aussteigen.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971600" y="3861048"/>
            <a:ext cx="777686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Bemerkung:</a:t>
            </a:r>
          </a:p>
          <a:p>
            <a:r>
              <a:rPr lang="de-DE" dirty="0" smtClean="0"/>
              <a:t>Experimentelles, analoges Musizieren mit Synthesizern geschieht in der Regel ausschließlich „frei“ und daher weit ab von dem, was heute unter „Elektronischer Musik“ verstanden wird: einer Tanzmusik mit Groove.</a:t>
            </a:r>
          </a:p>
          <a:p>
            <a:r>
              <a:rPr lang="de-DE" dirty="0" smtClean="0"/>
              <a:t>Im TechnoMuseum soll experimentelle Musik auf der Basis eines tanzbaren Grooves erzeugt werden – und das im Kollektiv, spontan und live.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523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Software</a:t>
            </a: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827584" y="3717032"/>
            <a:ext cx="7704856" cy="25853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de-DE" dirty="0" smtClean="0"/>
              <a:t>Die </a:t>
            </a:r>
            <a:r>
              <a:rPr lang="de-DE" dirty="0" err="1" smtClean="0"/>
              <a:t>Triggerimpulse</a:t>
            </a:r>
            <a:r>
              <a:rPr lang="de-DE" dirty="0" smtClean="0"/>
              <a:t> für alle Analoggeräte werden durch ein „Technobrett“ eines </a:t>
            </a:r>
            <a:r>
              <a:rPr lang="de-DE" dirty="0" err="1" smtClean="0"/>
              <a:t>Sequenzerprogramms</a:t>
            </a:r>
            <a:r>
              <a:rPr lang="de-DE" dirty="0" smtClean="0"/>
              <a:t> (hier „</a:t>
            </a:r>
            <a:r>
              <a:rPr lang="de-DE" dirty="0" err="1" smtClean="0"/>
              <a:t>Cubase</a:t>
            </a:r>
            <a:r>
              <a:rPr lang="de-DE" dirty="0" smtClean="0"/>
              <a:t>“) erzeugt. Jedes Instrument „hat“ einen definierten MIDI-Kanal, sodass jeder Track im Technobrett einem Instrument zugeordnet ist.</a:t>
            </a:r>
          </a:p>
          <a:p>
            <a:pPr marL="342900" indent="-342900">
              <a:buAutoNum type="arabicParenBoth"/>
            </a:pPr>
            <a:r>
              <a:rPr lang="de-DE" dirty="0" smtClean="0"/>
              <a:t>Das Technobrett (= mehrkanaliges </a:t>
            </a:r>
            <a:r>
              <a:rPr lang="de-DE" dirty="0" err="1" smtClean="0"/>
              <a:t>Midifile</a:t>
            </a:r>
            <a:r>
              <a:rPr lang="de-DE" dirty="0" smtClean="0"/>
              <a:t>) mit einer „</a:t>
            </a:r>
            <a:r>
              <a:rPr lang="de-DE" dirty="0" err="1" smtClean="0"/>
              <a:t>Groovebox</a:t>
            </a:r>
            <a:r>
              <a:rPr lang="de-DE" dirty="0" smtClean="0"/>
              <a:t>“ synchronisiert. Auf dieser </a:t>
            </a:r>
            <a:r>
              <a:rPr lang="de-DE" dirty="0" err="1" smtClean="0"/>
              <a:t>Groovebox</a:t>
            </a:r>
            <a:r>
              <a:rPr lang="de-DE" dirty="0" smtClean="0"/>
              <a:t> befindet das musikalische Material, dass die akustische Basis der Aktivitäten der Analoginstrumente bildet:</a:t>
            </a:r>
          </a:p>
          <a:p>
            <a:pPr marL="628650" indent="-268288">
              <a:buFont typeface="Arial" pitchFamily="34" charset="0"/>
              <a:buChar char="•"/>
            </a:pPr>
            <a:r>
              <a:rPr lang="de-DE" dirty="0" smtClean="0"/>
              <a:t>Rhythmuspatterns</a:t>
            </a:r>
          </a:p>
          <a:p>
            <a:pPr marL="628650" indent="-268288">
              <a:buFont typeface="Arial" pitchFamily="34" charset="0"/>
              <a:buChar char="•"/>
            </a:pPr>
            <a:r>
              <a:rPr lang="de-DE" dirty="0" smtClean="0"/>
              <a:t>Bassgroove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1340768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Grundidee: 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dirty="0" smtClean="0"/>
              <a:t>alle analogen Instrumente erhalten einen „Rhythmus“ in Gestalt eines komponierten Musters (Patterns) aus </a:t>
            </a:r>
            <a:r>
              <a:rPr lang="de-DE" dirty="0" err="1" smtClean="0"/>
              <a:t>Triggerimpulsen</a:t>
            </a:r>
            <a:r>
              <a:rPr lang="de-DE" dirty="0" smtClean="0"/>
              <a:t> – jedes Instrument einen eigenen, aber alles miteinander koordiniert,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de-DE" dirty="0"/>
              <a:t>d</a:t>
            </a:r>
            <a:r>
              <a:rPr lang="de-DE" dirty="0" smtClean="0"/>
              <a:t>ie Instrumentalisten kreieren einen persönlichen Sound, der entweder „frei“ oder „</a:t>
            </a:r>
            <a:r>
              <a:rPr lang="de-DE" dirty="0" err="1" smtClean="0"/>
              <a:t>getriggert</a:t>
            </a:r>
            <a:r>
              <a:rPr lang="de-DE" dirty="0" smtClean="0"/>
              <a:t>“  ist, sie können also in den Groove ein- und aus ihm aussteigen.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2748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Durchführung (Rave)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1340768"/>
            <a:ext cx="763284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Die Synthesizer befinden sich kreisförmig rund um die Tanzfläche.</a:t>
            </a:r>
          </a:p>
          <a:p>
            <a:pPr marL="176213" indent="-176213"/>
            <a:endParaRPr lang="de-DE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de-DE" dirty="0" smtClean="0"/>
              <a:t>Die Patterns von </a:t>
            </a:r>
            <a:r>
              <a:rPr lang="de-DE" dirty="0" err="1" smtClean="0"/>
              <a:t>Groovebox</a:t>
            </a:r>
            <a:r>
              <a:rPr lang="de-DE" dirty="0" smtClean="0"/>
              <a:t> und </a:t>
            </a:r>
            <a:r>
              <a:rPr lang="de-DE" dirty="0" err="1" smtClean="0"/>
              <a:t>Triggerimpulsen</a:t>
            </a:r>
            <a:r>
              <a:rPr lang="de-DE" dirty="0" smtClean="0"/>
              <a:t> sind den Spiele/innen bekannt. Mit ihnen wurde geprobt. Es handelt sich dabei um von den Spieler/innen komponierte Spielkonzepte.</a:t>
            </a:r>
          </a:p>
          <a:p>
            <a:pPr marL="1762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Proben und Durchführung folgen den Regeln für Gruppenimprovisation:</a:t>
            </a:r>
          </a:p>
          <a:p>
            <a:pPr marL="534988" indent="-266700">
              <a:buFont typeface="Wingdings" pitchFamily="2" charset="2"/>
              <a:buChar char="ü"/>
              <a:tabLst>
                <a:tab pos="92075" algn="l"/>
              </a:tabLst>
            </a:pPr>
            <a:r>
              <a:rPr lang="de-DE" dirty="0" smtClean="0"/>
              <a:t>Geprobt wird das </a:t>
            </a:r>
            <a:r>
              <a:rPr lang="de-DE" dirty="0" err="1" smtClean="0"/>
              <a:t>Aufeinanderhören</a:t>
            </a:r>
            <a:r>
              <a:rPr lang="de-DE" dirty="0" smtClean="0"/>
              <a:t>, damit gemeinsam Steigerungen, Breaks usw. gestaltet werden können und nicht immer alle gleichzeitig und durcheinander spielen.</a:t>
            </a:r>
          </a:p>
          <a:p>
            <a:pPr marL="534988" indent="-266700">
              <a:buFont typeface="Wingdings" pitchFamily="2" charset="2"/>
              <a:buChar char="ü"/>
              <a:tabLst>
                <a:tab pos="92075" algn="l"/>
              </a:tabLst>
            </a:pPr>
            <a:r>
              <a:rPr lang="de-DE" dirty="0" smtClean="0"/>
              <a:t>Geprobt bzw. erlernt wird durch jede/n Spieler/in die jeweilige Klangerzeugung – das Repertoire der jeweils verfügbaren Klänge.</a:t>
            </a:r>
          </a:p>
          <a:p>
            <a:pPr marL="176213" indent="-176213">
              <a:lnSpc>
                <a:spcPct val="150000"/>
              </a:lnSpc>
              <a:buFont typeface="Arial" pitchFamily="34" charset="0"/>
              <a:buChar char="•"/>
            </a:pPr>
            <a:r>
              <a:rPr lang="de-DE" dirty="0" smtClean="0"/>
              <a:t>Im übrigen wird frei improvisiert.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/>
          <p:cNvSpPr txBox="1"/>
          <p:nvPr/>
        </p:nvSpPr>
        <p:spPr>
          <a:xfrm>
            <a:off x="2555776" y="6309320"/>
            <a:ext cx="3901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>
                <a:hlinkClick r:id="rId3"/>
              </a:rPr>
              <a:t>https://www.youtube.com/watch?v=pAp7kkSS_7Q</a:t>
            </a:r>
            <a:endParaRPr lang="de-DE" sz="1400" dirty="0"/>
          </a:p>
        </p:txBody>
      </p:sp>
      <p:pic>
        <p:nvPicPr>
          <p:cNvPr id="15" name="TechnoMuseum1997-2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15616" y="404664"/>
            <a:ext cx="6858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979712" y="2708920"/>
            <a:ext cx="4741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Mehr Info unter </a:t>
            </a:r>
          </a:p>
          <a:p>
            <a:r>
              <a:rPr lang="de-DE" dirty="0" smtClean="0">
                <a:hlinkClick r:id="rId2"/>
              </a:rPr>
              <a:t>https://www.musik-for.uni-oldenburg.de/techno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5576" y="764704"/>
            <a:ext cx="1609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Hardware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899592" y="1412776"/>
            <a:ext cx="6372835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11 rein analoge Instrumente (ohne MIDI oder digitale Simulation):</a:t>
            </a:r>
          </a:p>
          <a:p>
            <a:endParaRPr lang="de-DE" dirty="0" smtClean="0"/>
          </a:p>
          <a:p>
            <a:r>
              <a:rPr lang="de-DE" dirty="0" smtClean="0"/>
              <a:t>Mono-Synthesizer:</a:t>
            </a:r>
          </a:p>
          <a:p>
            <a:pPr indent="268288"/>
            <a:r>
              <a:rPr lang="de-DE" dirty="0" smtClean="0"/>
              <a:t>2 X </a:t>
            </a:r>
            <a:r>
              <a:rPr lang="de-DE" dirty="0" err="1" smtClean="0"/>
              <a:t>Korg</a:t>
            </a:r>
            <a:r>
              <a:rPr lang="de-DE" dirty="0" smtClean="0"/>
              <a:t> MS 10 2 X </a:t>
            </a:r>
            <a:r>
              <a:rPr lang="de-DE" dirty="0" err="1" smtClean="0"/>
              <a:t>Korg</a:t>
            </a:r>
            <a:r>
              <a:rPr lang="de-DE" dirty="0" smtClean="0"/>
              <a:t> MS20 </a:t>
            </a:r>
          </a:p>
          <a:p>
            <a:pPr indent="268288"/>
            <a:r>
              <a:rPr lang="de-DE" dirty="0" smtClean="0"/>
              <a:t>3 EMS Synthi A</a:t>
            </a:r>
          </a:p>
          <a:p>
            <a:pPr indent="268288"/>
            <a:r>
              <a:rPr lang="de-DE" dirty="0" smtClean="0"/>
              <a:t>1X Arp </a:t>
            </a:r>
            <a:r>
              <a:rPr lang="de-DE" dirty="0" err="1" smtClean="0"/>
              <a:t>Odyssey</a:t>
            </a:r>
            <a:endParaRPr lang="de-DE" dirty="0" smtClean="0"/>
          </a:p>
          <a:p>
            <a:r>
              <a:rPr lang="de-DE" dirty="0" err="1" smtClean="0"/>
              <a:t>Polysynthesizer</a:t>
            </a:r>
            <a:r>
              <a:rPr lang="de-DE" dirty="0" smtClean="0"/>
              <a:t>:</a:t>
            </a:r>
          </a:p>
          <a:p>
            <a:pPr indent="268288"/>
            <a:r>
              <a:rPr lang="de-DE" dirty="0" smtClean="0"/>
              <a:t>1X </a:t>
            </a:r>
            <a:r>
              <a:rPr lang="de-DE" dirty="0" err="1" smtClean="0"/>
              <a:t>Korg</a:t>
            </a:r>
            <a:r>
              <a:rPr lang="de-DE" dirty="0" smtClean="0"/>
              <a:t> </a:t>
            </a:r>
            <a:r>
              <a:rPr lang="de-DE" dirty="0" err="1" smtClean="0"/>
              <a:t>MonoPoly</a:t>
            </a:r>
            <a:endParaRPr lang="de-DE" dirty="0" smtClean="0"/>
          </a:p>
          <a:p>
            <a:pPr indent="268288"/>
            <a:r>
              <a:rPr lang="de-DE" dirty="0" smtClean="0"/>
              <a:t>1X Roland Juno 106</a:t>
            </a:r>
          </a:p>
          <a:p>
            <a:r>
              <a:rPr lang="de-DE" dirty="0" smtClean="0"/>
              <a:t>Analogperipherie:</a:t>
            </a:r>
          </a:p>
          <a:p>
            <a:pPr indent="268288"/>
            <a:r>
              <a:rPr lang="de-DE" dirty="0" err="1" smtClean="0"/>
              <a:t>Korg</a:t>
            </a:r>
            <a:r>
              <a:rPr lang="de-DE" dirty="0" smtClean="0"/>
              <a:t> </a:t>
            </a:r>
            <a:r>
              <a:rPr lang="de-DE" dirty="0" err="1" smtClean="0"/>
              <a:t>Squ</a:t>
            </a:r>
            <a:r>
              <a:rPr lang="de-DE" dirty="0" smtClean="0"/>
              <a:t> (Analogsequenzer) </a:t>
            </a:r>
          </a:p>
          <a:p>
            <a:pPr indent="268288"/>
            <a:r>
              <a:rPr lang="de-DE" dirty="0" err="1" smtClean="0"/>
              <a:t>Korg</a:t>
            </a:r>
            <a:r>
              <a:rPr lang="de-DE" dirty="0" smtClean="0"/>
              <a:t> </a:t>
            </a:r>
            <a:r>
              <a:rPr lang="de-DE" dirty="0" err="1" smtClean="0"/>
              <a:t>Voc</a:t>
            </a:r>
            <a:r>
              <a:rPr lang="de-DE" dirty="0" smtClean="0"/>
              <a:t> (Vocoder)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99592" y="501317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Jedes Analoginstrument kann durch einen </a:t>
            </a:r>
            <a:r>
              <a:rPr lang="de-DE" dirty="0" err="1" smtClean="0"/>
              <a:t>Triggerimpuls</a:t>
            </a:r>
            <a:r>
              <a:rPr lang="de-DE" dirty="0" smtClean="0"/>
              <a:t> (</a:t>
            </a:r>
            <a:r>
              <a:rPr lang="de-DE" dirty="0"/>
              <a:t>G</a:t>
            </a:r>
            <a:r>
              <a:rPr lang="de-DE" dirty="0" smtClean="0"/>
              <a:t>ate) und eine Steuerspannung (CV) „von außen“ angesprochen werden.</a:t>
            </a:r>
          </a:p>
          <a:p>
            <a:r>
              <a:rPr lang="de-DE" dirty="0" smtClean="0"/>
              <a:t>Man benötigt zur Computerkommunikation „MIDI-</a:t>
            </a:r>
            <a:r>
              <a:rPr lang="de-DE" dirty="0" err="1" smtClean="0"/>
              <a:t>to</a:t>
            </a:r>
            <a:r>
              <a:rPr lang="de-DE" dirty="0" smtClean="0"/>
              <a:t>-CV-Wandler“ (s.u.).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5576" y="764704"/>
            <a:ext cx="1609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Hardware</a:t>
            </a:r>
            <a:endParaRPr lang="de-DE" sz="2000" dirty="0"/>
          </a:p>
        </p:txBody>
      </p:sp>
      <p:pic>
        <p:nvPicPr>
          <p:cNvPr id="5" name="Grafik 4" descr="arp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268760"/>
            <a:ext cx="1884040" cy="1413030"/>
          </a:xfrm>
          <a:prstGeom prst="rect">
            <a:avLst/>
          </a:prstGeom>
        </p:spPr>
      </p:pic>
      <p:pic>
        <p:nvPicPr>
          <p:cNvPr id="6" name="Grafik 5" descr="ems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1700808"/>
            <a:ext cx="1674000" cy="1255500"/>
          </a:xfrm>
          <a:prstGeom prst="rect">
            <a:avLst/>
          </a:prstGeom>
        </p:spPr>
      </p:pic>
      <p:pic>
        <p:nvPicPr>
          <p:cNvPr id="7" name="Grafik 6" descr="juno1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332656"/>
            <a:ext cx="1751992" cy="1313994"/>
          </a:xfrm>
          <a:prstGeom prst="rect">
            <a:avLst/>
          </a:prstGeom>
        </p:spPr>
      </p:pic>
      <p:pic>
        <p:nvPicPr>
          <p:cNvPr id="8" name="Grafik 7" descr="korgms2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1844824"/>
            <a:ext cx="1878179" cy="1430994"/>
          </a:xfrm>
          <a:prstGeom prst="rect">
            <a:avLst/>
          </a:prstGeom>
        </p:spPr>
      </p:pic>
      <p:pic>
        <p:nvPicPr>
          <p:cNvPr id="9" name="Grafik 8" descr="korgms5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27584" y="4005064"/>
            <a:ext cx="1907976" cy="1430982"/>
          </a:xfrm>
          <a:prstGeom prst="rect">
            <a:avLst/>
          </a:prstGeom>
        </p:spPr>
      </p:pic>
      <p:pic>
        <p:nvPicPr>
          <p:cNvPr id="10" name="Grafik 9" descr="korgsq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19872" y="4941168"/>
            <a:ext cx="1895871" cy="1421903"/>
          </a:xfrm>
          <a:prstGeom prst="rect">
            <a:avLst/>
          </a:prstGeom>
        </p:spPr>
      </p:pic>
      <p:pic>
        <p:nvPicPr>
          <p:cNvPr id="11" name="Grafik 10" descr="monpol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16216" y="4509120"/>
            <a:ext cx="2015885" cy="1511914"/>
          </a:xfrm>
          <a:prstGeom prst="rect">
            <a:avLst/>
          </a:prstGeom>
        </p:spPr>
      </p:pic>
      <p:pic>
        <p:nvPicPr>
          <p:cNvPr id="12" name="Grafik 11" descr="Rave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131840" y="3284984"/>
            <a:ext cx="1967880" cy="1475910"/>
          </a:xfrm>
          <a:prstGeom prst="rect">
            <a:avLst/>
          </a:prstGeom>
        </p:spPr>
      </p:pic>
      <p:pic>
        <p:nvPicPr>
          <p:cNvPr id="13" name="Grafik 12" descr="mcv24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64088" y="3068960"/>
            <a:ext cx="1832992" cy="91038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885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Verkabelung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Synthi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76256" y="4365104"/>
            <a:ext cx="60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dirty="0" smtClean="0"/>
              <a:t>sw.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3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885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Verkabelung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Synthi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76256" y="4365104"/>
            <a:ext cx="60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dirty="0" smtClean="0"/>
              <a:t>sw.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3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220072" y="1700808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„</a:t>
            </a:r>
            <a:r>
              <a:rPr lang="de-DE" sz="1600" b="1" dirty="0" err="1" smtClean="0">
                <a:solidFill>
                  <a:srgbClr val="FF0000"/>
                </a:solidFill>
              </a:rPr>
              <a:t>Clock</a:t>
            </a:r>
            <a:r>
              <a:rPr lang="de-DE" sz="1600" b="1" dirty="0" smtClean="0">
                <a:solidFill>
                  <a:srgbClr val="FF0000"/>
                </a:solidFill>
              </a:rPr>
              <a:t>“ (Temposynchronisation)</a:t>
            </a:r>
            <a:endParaRPr lang="de-DE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885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Verkabelung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Synthi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76256" y="4365104"/>
            <a:ext cx="60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dirty="0" smtClean="0"/>
              <a:t>sw.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3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220072" y="1700808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„</a:t>
            </a:r>
            <a:r>
              <a:rPr lang="de-DE" sz="1600" b="1" dirty="0" err="1" smtClean="0">
                <a:solidFill>
                  <a:srgbClr val="FF0000"/>
                </a:solidFill>
              </a:rPr>
              <a:t>Clock</a:t>
            </a:r>
            <a:r>
              <a:rPr lang="de-DE" sz="1600" b="1" dirty="0" smtClean="0">
                <a:solidFill>
                  <a:srgbClr val="FF0000"/>
                </a:solidFill>
              </a:rPr>
              <a:t>“ (Temposynchronisation)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64088" y="2420888"/>
            <a:ext cx="2926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chemeClr val="accent3">
                    <a:lumMod val="75000"/>
                  </a:schemeClr>
                </a:solidFill>
              </a:rPr>
              <a:t>MIDI-Daten (Rhythmuspatterns)</a:t>
            </a:r>
            <a:endParaRPr lang="de-DE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885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Die Verkabelung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Synthi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76256" y="4365104"/>
            <a:ext cx="60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dirty="0" smtClean="0"/>
              <a:t>sw.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3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220072" y="1700808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„</a:t>
            </a:r>
            <a:r>
              <a:rPr lang="de-DE" sz="1600" b="1" dirty="0" err="1" smtClean="0">
                <a:solidFill>
                  <a:srgbClr val="FF0000"/>
                </a:solidFill>
              </a:rPr>
              <a:t>Clock</a:t>
            </a:r>
            <a:r>
              <a:rPr lang="de-DE" sz="1600" b="1" dirty="0" smtClean="0">
                <a:solidFill>
                  <a:srgbClr val="FF0000"/>
                </a:solidFill>
              </a:rPr>
              <a:t>“ (Temposynchronisation)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64088" y="2420888"/>
            <a:ext cx="2926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chemeClr val="accent3">
                    <a:lumMod val="75000"/>
                  </a:schemeClr>
                </a:solidFill>
              </a:rPr>
              <a:t>MIDI-Daten (Rhythmuspatterns)</a:t>
            </a:r>
            <a:endParaRPr lang="de-DE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364088" y="3429000"/>
            <a:ext cx="3556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rgbClr val="7030A0"/>
                </a:solidFill>
              </a:rPr>
              <a:t>Triggerimpulse</a:t>
            </a:r>
            <a:r>
              <a:rPr lang="de-DE" b="1" dirty="0" smtClean="0">
                <a:solidFill>
                  <a:srgbClr val="7030A0"/>
                </a:solidFill>
              </a:rPr>
              <a:t> (Rhythmuspatterns)</a:t>
            </a:r>
            <a:endParaRPr lang="de-DE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16578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Audioausgabe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Synthi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876256" y="4365104"/>
            <a:ext cx="603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  <a:r>
              <a:rPr lang="de-DE" dirty="0" smtClean="0"/>
              <a:t>sw.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Snythi</a:t>
            </a:r>
            <a:r>
              <a:rPr lang="de-DE" dirty="0" smtClean="0">
                <a:solidFill>
                  <a:schemeClr val="tx1"/>
                </a:solidFill>
              </a:rPr>
              <a:t> 3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220072" y="1700808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„</a:t>
            </a:r>
            <a:r>
              <a:rPr lang="de-DE" sz="1600" b="1" dirty="0" err="1" smtClean="0">
                <a:solidFill>
                  <a:srgbClr val="FF0000"/>
                </a:solidFill>
              </a:rPr>
              <a:t>Clock</a:t>
            </a:r>
            <a:r>
              <a:rPr lang="de-DE" sz="1600" b="1" dirty="0" smtClean="0">
                <a:solidFill>
                  <a:srgbClr val="FF0000"/>
                </a:solidFill>
              </a:rPr>
              <a:t>“ (Temposynchronisation)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64088" y="2420888"/>
            <a:ext cx="2926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chemeClr val="accent3">
                    <a:lumMod val="75000"/>
                  </a:schemeClr>
                </a:solidFill>
              </a:rPr>
              <a:t>MIDI-Daten (Rhythmuspatterns)</a:t>
            </a:r>
            <a:endParaRPr lang="de-DE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364088" y="3429000"/>
            <a:ext cx="3556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rgbClr val="7030A0"/>
                </a:solidFill>
              </a:rPr>
              <a:t>Triggerimpulse</a:t>
            </a:r>
            <a:r>
              <a:rPr lang="de-DE" b="1" dirty="0" smtClean="0">
                <a:solidFill>
                  <a:srgbClr val="7030A0"/>
                </a:solidFill>
              </a:rPr>
              <a:t> (Rhythmuspatterns)</a:t>
            </a:r>
            <a:endParaRPr lang="de-DE" b="1" dirty="0">
              <a:solidFill>
                <a:srgbClr val="7030A0"/>
              </a:solidFill>
            </a:endParaRPr>
          </a:p>
        </p:txBody>
      </p:sp>
      <p:pic>
        <p:nvPicPr>
          <p:cNvPr id="21" name="Grafik 20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420888"/>
            <a:ext cx="711200" cy="647700"/>
          </a:xfrm>
          <a:prstGeom prst="rect">
            <a:avLst/>
          </a:prstGeom>
        </p:spPr>
      </p:pic>
      <p:cxnSp>
        <p:nvCxnSpPr>
          <p:cNvPr id="28" name="Gerade Verbindung mit Pfeil 27"/>
          <p:cNvCxnSpPr>
            <a:stCxn id="7" idx="2"/>
            <a:endCxn id="21" idx="0"/>
          </p:cNvCxnSpPr>
          <p:nvPr/>
        </p:nvCxnSpPr>
        <p:spPr>
          <a:xfrm flipH="1">
            <a:off x="1687240" y="2204864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Grafik 29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5085184"/>
            <a:ext cx="711200" cy="647700"/>
          </a:xfrm>
          <a:prstGeom prst="rect">
            <a:avLst/>
          </a:prstGeom>
        </p:spPr>
      </p:pic>
      <p:cxnSp>
        <p:nvCxnSpPr>
          <p:cNvPr id="31" name="Gerade Verbindung mit Pfeil 30"/>
          <p:cNvCxnSpPr>
            <a:endCxn id="30" idx="0"/>
          </p:cNvCxnSpPr>
          <p:nvPr/>
        </p:nvCxnSpPr>
        <p:spPr>
          <a:xfrm flipH="1">
            <a:off x="5719688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fik 31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5085184"/>
            <a:ext cx="711200" cy="647700"/>
          </a:xfrm>
          <a:prstGeom prst="rect">
            <a:avLst/>
          </a:prstGeom>
        </p:spPr>
      </p:pic>
      <p:cxnSp>
        <p:nvCxnSpPr>
          <p:cNvPr id="33" name="Gerade Verbindung mit Pfeil 32"/>
          <p:cNvCxnSpPr>
            <a:endCxn id="32" idx="0"/>
          </p:cNvCxnSpPr>
          <p:nvPr/>
        </p:nvCxnSpPr>
        <p:spPr>
          <a:xfrm flipH="1">
            <a:off x="3991496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5085184"/>
            <a:ext cx="711200" cy="647700"/>
          </a:xfrm>
          <a:prstGeom prst="rect">
            <a:avLst/>
          </a:prstGeom>
        </p:spPr>
      </p:pic>
      <p:cxnSp>
        <p:nvCxnSpPr>
          <p:cNvPr id="35" name="Gerade Verbindung mit Pfeil 34"/>
          <p:cNvCxnSpPr>
            <a:endCxn id="34" idx="0"/>
          </p:cNvCxnSpPr>
          <p:nvPr/>
        </p:nvCxnSpPr>
        <p:spPr>
          <a:xfrm flipH="1">
            <a:off x="2191296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764704"/>
            <a:ext cx="679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Licht</a:t>
            </a:r>
            <a:endParaRPr lang="de-DE" sz="2000" dirty="0"/>
          </a:p>
        </p:txBody>
      </p:sp>
      <p:sp>
        <p:nvSpPr>
          <p:cNvPr id="7" name="Rechteck 6"/>
          <p:cNvSpPr/>
          <p:nvPr/>
        </p:nvSpPr>
        <p:spPr>
          <a:xfrm>
            <a:off x="899592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>
                <a:solidFill>
                  <a:schemeClr val="tx1"/>
                </a:solidFill>
              </a:rPr>
              <a:t>Groovebox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3203848" y="1484784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PC (</a:t>
            </a:r>
            <a:r>
              <a:rPr lang="de-DE" dirty="0" err="1" smtClean="0">
                <a:solidFill>
                  <a:schemeClr val="tx1"/>
                </a:solidFill>
              </a:rPr>
              <a:t>Cubase</a:t>
            </a:r>
            <a:r>
              <a:rPr lang="de-DE" dirty="0" smtClean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203848" y="2852936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MIDI-</a:t>
            </a:r>
            <a:r>
              <a:rPr lang="de-DE" dirty="0" err="1" smtClean="0">
                <a:solidFill>
                  <a:schemeClr val="tx1"/>
                </a:solidFill>
              </a:rPr>
              <a:t>to</a:t>
            </a:r>
            <a:r>
              <a:rPr lang="de-DE" dirty="0" smtClean="0">
                <a:solidFill>
                  <a:schemeClr val="tx1"/>
                </a:solidFill>
              </a:rPr>
              <a:t>-CV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32038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Strobe 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4036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Strobe 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4932040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Licht 1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15" name="Gerade Verbindung mit Pfeil 14"/>
          <p:cNvCxnSpPr>
            <a:stCxn id="7" idx="3"/>
            <a:endCxn id="8" idx="1"/>
          </p:cNvCxnSpPr>
          <p:nvPr/>
        </p:nvCxnSpPr>
        <p:spPr>
          <a:xfrm>
            <a:off x="2483768" y="1844824"/>
            <a:ext cx="72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8" idx="2"/>
            <a:endCxn id="9" idx="0"/>
          </p:cNvCxnSpPr>
          <p:nvPr/>
        </p:nvCxnSpPr>
        <p:spPr>
          <a:xfrm>
            <a:off x="3995936" y="2204864"/>
            <a:ext cx="0" cy="648072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2"/>
            <a:endCxn id="10" idx="0"/>
          </p:cNvCxnSpPr>
          <p:nvPr/>
        </p:nvCxnSpPr>
        <p:spPr>
          <a:xfrm>
            <a:off x="3995936" y="3573016"/>
            <a:ext cx="0" cy="576064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winkelte Verbindung 21"/>
          <p:cNvCxnSpPr>
            <a:stCxn id="9" idx="2"/>
            <a:endCxn id="11" idx="0"/>
          </p:cNvCxnSpPr>
          <p:nvPr/>
        </p:nvCxnSpPr>
        <p:spPr>
          <a:xfrm rot="5400000">
            <a:off x="2807804" y="2960948"/>
            <a:ext cx="576064" cy="1800200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winkelte Verbindung 23"/>
          <p:cNvCxnSpPr>
            <a:stCxn id="9" idx="2"/>
            <a:endCxn id="13" idx="0"/>
          </p:cNvCxnSpPr>
          <p:nvPr/>
        </p:nvCxnSpPr>
        <p:spPr>
          <a:xfrm rot="16200000" flipH="1">
            <a:off x="4572000" y="2996952"/>
            <a:ext cx="576064" cy="1728192"/>
          </a:xfrm>
          <a:prstGeom prst="bentConnector3">
            <a:avLst>
              <a:gd name="adj1" fmla="val 50000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5220072" y="1700808"/>
            <a:ext cx="2912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„</a:t>
            </a:r>
            <a:r>
              <a:rPr lang="de-DE" sz="1600" b="1" dirty="0" err="1" smtClean="0">
                <a:solidFill>
                  <a:srgbClr val="FF0000"/>
                </a:solidFill>
              </a:rPr>
              <a:t>Clock</a:t>
            </a:r>
            <a:r>
              <a:rPr lang="de-DE" sz="1600" b="1" dirty="0" smtClean="0">
                <a:solidFill>
                  <a:srgbClr val="FF0000"/>
                </a:solidFill>
              </a:rPr>
              <a:t>“ (Temposynchronisation)</a:t>
            </a:r>
            <a:endParaRPr lang="de-DE" sz="1600" b="1" dirty="0">
              <a:solidFill>
                <a:srgbClr val="FF0000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64088" y="2420888"/>
            <a:ext cx="2956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 smtClean="0">
                <a:solidFill>
                  <a:schemeClr val="accent3">
                    <a:lumMod val="75000"/>
                  </a:schemeClr>
                </a:solidFill>
              </a:rPr>
              <a:t>MIDI-Daten (Rhythmus für Licht)</a:t>
            </a:r>
            <a:endParaRPr lang="de-DE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292080" y="3284984"/>
            <a:ext cx="3438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7030A0"/>
                </a:solidFill>
              </a:rPr>
              <a:t>Licht-Trigger (Rhythmuspatterns)</a:t>
            </a:r>
            <a:endParaRPr lang="de-DE" b="1" dirty="0">
              <a:solidFill>
                <a:srgbClr val="7030A0"/>
              </a:solidFill>
            </a:endParaRPr>
          </a:p>
        </p:txBody>
      </p:sp>
      <p:cxnSp>
        <p:nvCxnSpPr>
          <p:cNvPr id="31" name="Gerade Verbindung mit Pfeil 30"/>
          <p:cNvCxnSpPr/>
          <p:nvPr/>
        </p:nvCxnSpPr>
        <p:spPr>
          <a:xfrm flipH="1">
            <a:off x="5719688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Grafik 31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5085184"/>
            <a:ext cx="711200" cy="647700"/>
          </a:xfrm>
          <a:prstGeom prst="rect">
            <a:avLst/>
          </a:prstGeom>
        </p:spPr>
      </p:pic>
      <p:cxnSp>
        <p:nvCxnSpPr>
          <p:cNvPr id="33" name="Gerade Verbindung mit Pfeil 32"/>
          <p:cNvCxnSpPr>
            <a:endCxn id="32" idx="0"/>
          </p:cNvCxnSpPr>
          <p:nvPr/>
        </p:nvCxnSpPr>
        <p:spPr>
          <a:xfrm flipH="1">
            <a:off x="3991496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Grafik 33" descr="lautsprech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5085184"/>
            <a:ext cx="711200" cy="647700"/>
          </a:xfrm>
          <a:prstGeom prst="rect">
            <a:avLst/>
          </a:prstGeom>
        </p:spPr>
      </p:pic>
      <p:cxnSp>
        <p:nvCxnSpPr>
          <p:cNvPr id="35" name="Gerade Verbindung mit Pfeil 34"/>
          <p:cNvCxnSpPr>
            <a:endCxn id="34" idx="0"/>
          </p:cNvCxnSpPr>
          <p:nvPr/>
        </p:nvCxnSpPr>
        <p:spPr>
          <a:xfrm flipH="1">
            <a:off x="2191296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6804248" y="4149080"/>
            <a:ext cx="158417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Licht 2</a:t>
            </a: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5085184"/>
            <a:ext cx="711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5085184"/>
            <a:ext cx="7112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9" name="Gerade Verbindung mit Pfeil 28"/>
          <p:cNvCxnSpPr/>
          <p:nvPr/>
        </p:nvCxnSpPr>
        <p:spPr>
          <a:xfrm flipH="1">
            <a:off x="7596336" y="4869160"/>
            <a:ext cx="4440" cy="21602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1403648" y="6093296"/>
            <a:ext cx="6454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Auch die (Spezial-)Stroboskop blitzen synchronisiert </a:t>
            </a:r>
            <a:r>
              <a:rPr lang="de-DE" dirty="0"/>
              <a:t>m</a:t>
            </a:r>
            <a:r>
              <a:rPr lang="de-DE" dirty="0" smtClean="0"/>
              <a:t>it der Musik!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631</Words>
  <Application>Microsoft Office PowerPoint</Application>
  <PresentationFormat>Bildschirmpräsentation (4:3)</PresentationFormat>
  <Paragraphs>106</Paragraphs>
  <Slides>14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Martin Stroh</dc:creator>
  <cp:lastModifiedBy>Wolfgang Martin Stroh</cp:lastModifiedBy>
  <cp:revision>4</cp:revision>
  <dcterms:created xsi:type="dcterms:W3CDTF">2020-06-25T06:52:54Z</dcterms:created>
  <dcterms:modified xsi:type="dcterms:W3CDTF">2020-08-24T13:20:11Z</dcterms:modified>
</cp:coreProperties>
</file>