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0" r:id="rId2"/>
    <p:sldId id="301" r:id="rId3"/>
    <p:sldId id="287" r:id="rId4"/>
    <p:sldId id="302" r:id="rId5"/>
    <p:sldId id="261" r:id="rId6"/>
    <p:sldId id="284" r:id="rId7"/>
    <p:sldId id="283" r:id="rId8"/>
    <p:sldId id="256" r:id="rId9"/>
    <p:sldId id="279" r:id="rId10"/>
    <p:sldId id="262" r:id="rId11"/>
    <p:sldId id="289" r:id="rId12"/>
    <p:sldId id="291" r:id="rId13"/>
    <p:sldId id="292" r:id="rId14"/>
    <p:sldId id="293" r:id="rId15"/>
    <p:sldId id="290" r:id="rId16"/>
    <p:sldId id="294" r:id="rId17"/>
    <p:sldId id="304" r:id="rId18"/>
    <p:sldId id="295" r:id="rId19"/>
    <p:sldId id="297" r:id="rId20"/>
    <p:sldId id="298" r:id="rId21"/>
    <p:sldId id="305" r:id="rId22"/>
    <p:sldId id="306" r:id="rId23"/>
    <p:sldId id="296" r:id="rId24"/>
    <p:sldId id="315" r:id="rId25"/>
    <p:sldId id="310" r:id="rId26"/>
    <p:sldId id="316" r:id="rId27"/>
    <p:sldId id="317" r:id="rId28"/>
    <p:sldId id="312" r:id="rId29"/>
    <p:sldId id="313" r:id="rId30"/>
    <p:sldId id="314" r:id="rId31"/>
    <p:sldId id="318" r:id="rId32"/>
    <p:sldId id="285" r:id="rId33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64" autoAdjust="0"/>
    <p:restoredTop sz="90929"/>
  </p:normalViewPr>
  <p:slideViewPr>
    <p:cSldViewPr>
      <p:cViewPr varScale="1">
        <p:scale>
          <a:sx n="62" d="100"/>
          <a:sy n="62" d="100"/>
        </p:scale>
        <p:origin x="-96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CDADCC3-7F77-43E0-9981-C07A0E635C9C}" type="datetimeFigureOut">
              <a:rPr lang="de-DE"/>
              <a:pPr>
                <a:defRPr/>
              </a:pPr>
              <a:t>22.04.2021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EB7ED62-ACD8-4FBE-80B5-6DBD8D8CFD4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>Pythagoras gilt als Vater der abendländischen Musikphilosophie: die Musikpraxis sollte nicht mehr schamanisch aufgrund der eklatanten Wirkung erklärt, sondern auf „die Zahl“ und „den Kosmos“ (Weltordnung) zurückgeführt werden. </a:t>
            </a:r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612263-8D85-4F26-877C-C2AC070217E7}" type="slidenum">
              <a:rPr lang="de-DE" smtClean="0"/>
              <a:pPr/>
              <a:t>9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B3DFB3-EF33-442F-98A3-D82C434ACE1B}" type="slidenum">
              <a:rPr lang="de-DE" smtClean="0"/>
              <a:pPr/>
              <a:t>28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A92B4E-A8AD-4082-A20D-618ACEED6A45}" type="slidenum">
              <a:rPr lang="de-DE" smtClean="0"/>
              <a:pPr/>
              <a:t>29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9DB8C-71A9-47DE-A693-6C5A2CFD294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14678-2A09-429F-8EAF-64D72A57281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A2995-81B2-40EF-98EB-A9E6B9C457F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F6C59-E555-4D9E-9960-8019AB04C36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B7D2E-6BEC-4477-B14F-6F52BFB0919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D2B85-1034-4150-8602-3E81D8A314A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A7626-A002-4D48-90AA-F418E7B4832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D8EBF-2A21-4EA4-B412-AB564DDEEF8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9ECC8-51B4-48C9-9DE8-36AE0826AAF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86103-1CBE-467B-814A-C706C30DFB0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8A88D-7196-4A1B-9E22-3847938B54F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03770D0-FEB7-4857-82AB-D3E83EBCA1E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43QTtEiDo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SEMINAR2021\02-Abendland\Antike\Seikilos-Lied\Tongeschlechter-Player-2021-Version2.mp4" TargetMode="External"/><Relationship Id="rId4" Type="http://schemas.openxmlformats.org/officeDocument/2006/relationships/hyperlink" Target="https://youtu.be/m43QTtEiDow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musik-for.uni-oldenburg.de/weltstimmung/03Abendland/Seikilos/index.html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timmung-tonsyste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548680"/>
            <a:ext cx="5294376" cy="69494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259632" y="1700808"/>
            <a:ext cx="6912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Von der Antike bis zum Wohltemperierten Klavier</a:t>
            </a: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755576" y="2996952"/>
            <a:ext cx="81287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Der Pythagoreische </a:t>
            </a:r>
            <a:r>
              <a:rPr lang="de-DE" dirty="0" err="1" smtClean="0"/>
              <a:t>Konsonanzrahmen</a:t>
            </a:r>
            <a:endParaRPr lang="de-DE" dirty="0" smtClean="0"/>
          </a:p>
          <a:p>
            <a:r>
              <a:rPr lang="de-DE" dirty="0" smtClean="0"/>
              <a:t>2. Theorie und Praxis im antiken Griechenland</a:t>
            </a:r>
          </a:p>
          <a:p>
            <a:r>
              <a:rPr lang="de-DE" dirty="0" smtClean="0"/>
              <a:t>3. Erweiterung des </a:t>
            </a:r>
            <a:r>
              <a:rPr lang="de-DE" dirty="0" err="1" smtClean="0"/>
              <a:t>Konsonanzbegriffs</a:t>
            </a:r>
            <a:endParaRPr lang="de-DE" dirty="0" smtClean="0"/>
          </a:p>
          <a:p>
            <a:r>
              <a:rPr lang="de-DE" dirty="0" smtClean="0"/>
              <a:t>4. Von der philosophischen zur hörpsychologischen Begründung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3212976"/>
            <a:ext cx="7577908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 smtClean="0"/>
              <a:t>Musiktheorie:</a:t>
            </a:r>
            <a:endParaRPr lang="de-DE" dirty="0"/>
          </a:p>
          <a:p>
            <a:pPr eaLnBrk="1" hangingPunct="1">
              <a:defRPr/>
            </a:pPr>
            <a:endParaRPr lang="de-DE" dirty="0"/>
          </a:p>
          <a:p>
            <a:pPr eaLnBrk="1" hangingPunct="1">
              <a:defRPr/>
            </a:pPr>
            <a:r>
              <a:rPr lang="de-DE" dirty="0"/>
              <a:t>0.   Der </a:t>
            </a:r>
            <a:r>
              <a:rPr lang="de-DE" dirty="0" smtClean="0"/>
              <a:t>kosmische </a:t>
            </a:r>
            <a:r>
              <a:rPr lang="de-DE" dirty="0" err="1" smtClean="0"/>
              <a:t>Konsonanzrahmen</a:t>
            </a:r>
            <a:r>
              <a:rPr lang="de-DE" dirty="0" smtClean="0"/>
              <a:t>, was ist „konsonant“,</a:t>
            </a:r>
            <a:endParaRPr lang="de-DE" dirty="0"/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de-DE" dirty="0"/>
              <a:t>der „diatonische“ Tonvorrat („</a:t>
            </a:r>
            <a:r>
              <a:rPr lang="de-DE" dirty="0" err="1"/>
              <a:t>systema</a:t>
            </a:r>
            <a:r>
              <a:rPr lang="de-DE" dirty="0"/>
              <a:t> </a:t>
            </a:r>
            <a:r>
              <a:rPr lang="de-DE" dirty="0" err="1"/>
              <a:t>telaion</a:t>
            </a:r>
            <a:r>
              <a:rPr lang="de-DE" dirty="0"/>
              <a:t>“),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de-DE" dirty="0"/>
              <a:t>die Tonarten </a:t>
            </a:r>
            <a:r>
              <a:rPr lang="de-DE" dirty="0" smtClean="0"/>
              <a:t>(7-Ton-Ausschnitte </a:t>
            </a:r>
            <a:r>
              <a:rPr lang="de-DE" dirty="0"/>
              <a:t>aus dem Vorrat),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de-DE" dirty="0"/>
              <a:t>die Tongeschlechter </a:t>
            </a:r>
            <a:r>
              <a:rPr lang="de-DE" dirty="0" smtClean="0"/>
              <a:t>(„Freiheit der Praxis“).</a:t>
            </a:r>
            <a:endParaRPr lang="de-DE" dirty="0"/>
          </a:p>
        </p:txBody>
      </p:sp>
      <p:sp>
        <p:nvSpPr>
          <p:cNvPr id="3" name="Textfeld 12"/>
          <p:cNvSpPr txBox="1">
            <a:spLocks noChangeArrowheads="1"/>
          </p:cNvSpPr>
          <p:nvPr/>
        </p:nvSpPr>
        <p:spPr bwMode="auto">
          <a:xfrm>
            <a:off x="1692275" y="549275"/>
            <a:ext cx="5775940" cy="46166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/>
              <a:t>Theorie und Praxis im antiken Griechenland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1268760"/>
            <a:ext cx="39485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Theoretiker versuchen</a:t>
            </a:r>
          </a:p>
          <a:p>
            <a:pPr>
              <a:buFontTx/>
              <a:buChar char="-"/>
            </a:pPr>
            <a:r>
              <a:rPr lang="de-DE" dirty="0" smtClean="0"/>
              <a:t> die Praxis zu verstehen und</a:t>
            </a:r>
          </a:p>
          <a:p>
            <a:pPr>
              <a:buFontTx/>
              <a:buChar char="-"/>
            </a:pPr>
            <a:r>
              <a:rPr lang="de-DE" dirty="0"/>
              <a:t> </a:t>
            </a:r>
            <a:r>
              <a:rPr lang="de-DE" dirty="0" smtClean="0"/>
              <a:t>die Praxis zu reglementieren.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 rot="1660107">
            <a:off x="4407600" y="2290715"/>
            <a:ext cx="4500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accent1">
                    <a:lumMod val="50000"/>
                  </a:schemeClr>
                </a:solidFill>
              </a:rPr>
              <a:t>Regel: erst die Praxis, dann die Theorie</a:t>
            </a:r>
            <a:endParaRPr lang="de-DE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kapitel ii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08720"/>
            <a:ext cx="583264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1" name="Textfeld 2"/>
          <p:cNvSpPr txBox="1">
            <a:spLocks noChangeArrowheads="1"/>
          </p:cNvSpPr>
          <p:nvPr/>
        </p:nvSpPr>
        <p:spPr bwMode="auto">
          <a:xfrm>
            <a:off x="2268538" y="333375"/>
            <a:ext cx="38782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1. Tonvorrat (systema telaion)</a:t>
            </a:r>
          </a:p>
        </p:txBody>
      </p:sp>
      <p:sp>
        <p:nvSpPr>
          <p:cNvPr id="12292" name="Textfeld 3"/>
          <p:cNvSpPr txBox="1">
            <a:spLocks noChangeArrowheads="1"/>
          </p:cNvSpPr>
          <p:nvPr/>
        </p:nvSpPr>
        <p:spPr bwMode="auto">
          <a:xfrm>
            <a:off x="684213" y="5229225"/>
            <a:ext cx="7551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2 Oktaven abwärts notiert – je 2 Quarten a-e und e-h – eine „Korrektur“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kapitel ii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08720"/>
            <a:ext cx="583264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5" name="Textfeld 2"/>
          <p:cNvSpPr txBox="1">
            <a:spLocks noChangeArrowheads="1"/>
          </p:cNvSpPr>
          <p:nvPr/>
        </p:nvSpPr>
        <p:spPr bwMode="auto">
          <a:xfrm>
            <a:off x="2268538" y="333375"/>
            <a:ext cx="1573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2. Tonarten</a:t>
            </a:r>
          </a:p>
        </p:txBody>
      </p:sp>
      <p:sp>
        <p:nvSpPr>
          <p:cNvPr id="13316" name="Textfeld 3"/>
          <p:cNvSpPr txBox="1">
            <a:spLocks noChangeArrowheads="1"/>
          </p:cNvSpPr>
          <p:nvPr/>
        </p:nvSpPr>
        <p:spPr bwMode="auto">
          <a:xfrm>
            <a:off x="684213" y="5229225"/>
            <a:ext cx="7551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2 Oktaven abwärts notiert – je 2 Quarten a-e und e-h – eine „Korrektur“</a:t>
            </a:r>
          </a:p>
        </p:txBody>
      </p:sp>
      <p:sp>
        <p:nvSpPr>
          <p:cNvPr id="5" name="Rechteck 4"/>
          <p:cNvSpPr/>
          <p:nvPr/>
        </p:nvSpPr>
        <p:spPr>
          <a:xfrm>
            <a:off x="2916238" y="2133600"/>
            <a:ext cx="3168650" cy="100806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kapitel ii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08720"/>
            <a:ext cx="583264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9" name="Textfeld 2"/>
          <p:cNvSpPr txBox="1">
            <a:spLocks noChangeArrowheads="1"/>
          </p:cNvSpPr>
          <p:nvPr/>
        </p:nvSpPr>
        <p:spPr bwMode="auto">
          <a:xfrm>
            <a:off x="2268538" y="333375"/>
            <a:ext cx="1573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2. Tonarten</a:t>
            </a:r>
          </a:p>
        </p:txBody>
      </p:sp>
      <p:sp>
        <p:nvSpPr>
          <p:cNvPr id="14340" name="Textfeld 3"/>
          <p:cNvSpPr txBox="1">
            <a:spLocks noChangeArrowheads="1"/>
          </p:cNvSpPr>
          <p:nvPr/>
        </p:nvSpPr>
        <p:spPr bwMode="auto">
          <a:xfrm>
            <a:off x="684213" y="5229225"/>
            <a:ext cx="7551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2 Oktaven abwärts notiert – je 2 Quarten a-e und e-h – eine „Korrektur“</a:t>
            </a:r>
          </a:p>
        </p:txBody>
      </p:sp>
      <p:sp>
        <p:nvSpPr>
          <p:cNvPr id="5" name="Rechteck 4"/>
          <p:cNvSpPr/>
          <p:nvPr/>
        </p:nvSpPr>
        <p:spPr>
          <a:xfrm>
            <a:off x="2627313" y="2133600"/>
            <a:ext cx="3168650" cy="100806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kapitel ii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08720"/>
            <a:ext cx="583264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3" name="Textfeld 2"/>
          <p:cNvSpPr txBox="1">
            <a:spLocks noChangeArrowheads="1"/>
          </p:cNvSpPr>
          <p:nvPr/>
        </p:nvSpPr>
        <p:spPr bwMode="auto">
          <a:xfrm>
            <a:off x="2268538" y="333375"/>
            <a:ext cx="1573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2. Tonarten</a:t>
            </a:r>
          </a:p>
        </p:txBody>
      </p:sp>
      <p:sp>
        <p:nvSpPr>
          <p:cNvPr id="15364" name="Textfeld 3"/>
          <p:cNvSpPr txBox="1">
            <a:spLocks noChangeArrowheads="1"/>
          </p:cNvSpPr>
          <p:nvPr/>
        </p:nvSpPr>
        <p:spPr bwMode="auto">
          <a:xfrm>
            <a:off x="684213" y="5229225"/>
            <a:ext cx="7551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2 Oktaven abwärts notiert – je 2 Quarten a-e und e-h – eine „Korrektur“</a:t>
            </a:r>
          </a:p>
        </p:txBody>
      </p:sp>
      <p:sp>
        <p:nvSpPr>
          <p:cNvPr id="5" name="Rechteck 4"/>
          <p:cNvSpPr/>
          <p:nvPr/>
        </p:nvSpPr>
        <p:spPr>
          <a:xfrm>
            <a:off x="2268538" y="2133600"/>
            <a:ext cx="3167062" cy="100806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Textfeld 5"/>
          <p:cNvSpPr txBox="1"/>
          <p:nvPr/>
        </p:nvSpPr>
        <p:spPr>
          <a:xfrm rot="20831645">
            <a:off x="3081338" y="3900488"/>
            <a:ext cx="2357437" cy="46196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…und so weiter!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feld 1"/>
          <p:cNvSpPr txBox="1">
            <a:spLocks noChangeArrowheads="1"/>
          </p:cNvSpPr>
          <p:nvPr/>
        </p:nvSpPr>
        <p:spPr bwMode="auto">
          <a:xfrm>
            <a:off x="2268538" y="333375"/>
            <a:ext cx="1573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2. Tonarten</a:t>
            </a:r>
          </a:p>
        </p:txBody>
      </p:sp>
      <p:pic>
        <p:nvPicPr>
          <p:cNvPr id="16387" name="Grafik 2" descr="https://upload.wikimedia.org/wikipedia/commons/c/c2/Griechische-musik_oktavgattung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052513"/>
            <a:ext cx="4824412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feld 3"/>
          <p:cNvSpPr txBox="1">
            <a:spLocks noChangeArrowheads="1"/>
          </p:cNvSpPr>
          <p:nvPr/>
        </p:nvSpPr>
        <p:spPr bwMode="auto">
          <a:xfrm>
            <a:off x="5795963" y="3357563"/>
            <a:ext cx="2952750" cy="26765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/>
              <a:t>ACHTUNG</a:t>
            </a:r>
            <a:r>
              <a:rPr lang="de-DE"/>
              <a:t>:</a:t>
            </a:r>
          </a:p>
          <a:p>
            <a:r>
              <a:rPr lang="de-DE" b="1">
                <a:solidFill>
                  <a:srgbClr val="FF0000"/>
                </a:solidFill>
              </a:rPr>
              <a:t>„Keine Kirchentonarten!“</a:t>
            </a:r>
          </a:p>
          <a:p>
            <a:r>
              <a:rPr lang="de-DE"/>
              <a:t>Die griechischen Bezeichnung wurden im Mittelalter verwechselt!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feld 1"/>
          <p:cNvSpPr txBox="1">
            <a:spLocks noChangeArrowheads="1"/>
          </p:cNvSpPr>
          <p:nvPr/>
        </p:nvSpPr>
        <p:spPr bwMode="auto">
          <a:xfrm>
            <a:off x="2268538" y="333375"/>
            <a:ext cx="24963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3. </a:t>
            </a:r>
            <a:r>
              <a:rPr lang="de-DE" dirty="0" smtClean="0"/>
              <a:t>Tongeschlechter</a:t>
            </a:r>
            <a:endParaRPr lang="de-DE" dirty="0"/>
          </a:p>
        </p:txBody>
      </p:sp>
      <p:sp>
        <p:nvSpPr>
          <p:cNvPr id="17411" name="Textfeld 2"/>
          <p:cNvSpPr txBox="1">
            <a:spLocks noChangeArrowheads="1"/>
          </p:cNvSpPr>
          <p:nvPr/>
        </p:nvSpPr>
        <p:spPr bwMode="auto">
          <a:xfrm>
            <a:off x="755650" y="1125538"/>
            <a:ext cx="7848600" cy="41544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In der PRAXIS waren nur die Töne der reinen </a:t>
            </a:r>
            <a:r>
              <a:rPr lang="de-DE" i="1"/>
              <a:t>Rahmenintervalle</a:t>
            </a:r>
            <a:r>
              <a:rPr lang="de-DE"/>
              <a:t> fixiert. Das „systema telaion“ geht von einer Teilung der reinen Quarte (4:3) in </a:t>
            </a:r>
          </a:p>
          <a:p>
            <a:endParaRPr lang="de-DE"/>
          </a:p>
          <a:p>
            <a:pPr algn="ctr"/>
            <a:r>
              <a:rPr lang="de-DE" b="1"/>
              <a:t>Ganzton – Ganzton – Halbton </a:t>
            </a:r>
          </a:p>
          <a:p>
            <a:endParaRPr lang="de-DE"/>
          </a:p>
          <a:p>
            <a:r>
              <a:rPr lang="de-DE"/>
              <a:t>aus. Doch, wie groß ist ein „Ganzton“ und ein „Halbton“?</a:t>
            </a:r>
          </a:p>
          <a:p>
            <a:endParaRPr lang="de-DE"/>
          </a:p>
          <a:p>
            <a:r>
              <a:rPr lang="de-DE"/>
              <a:t>Darauf haben Theoretiker und Praktiker unterschiedliche Antworten – und die Theoretiker versuchen nachträglich die Praxis zu „verstehen“ bzw. in Zahlen zu fixieren.</a:t>
            </a:r>
          </a:p>
        </p:txBody>
      </p:sp>
      <p:sp>
        <p:nvSpPr>
          <p:cNvPr id="17412" name="Textfeld 3"/>
          <p:cNvSpPr txBox="1">
            <a:spLocks noChangeArrowheads="1"/>
          </p:cNvSpPr>
          <p:nvPr/>
        </p:nvSpPr>
        <p:spPr bwMode="auto">
          <a:xfrm>
            <a:off x="1547813" y="5876925"/>
            <a:ext cx="6099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ACHTUNG: der Halbton ist „unten“, also kein „Leitton“.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feld 1"/>
          <p:cNvSpPr txBox="1">
            <a:spLocks noChangeArrowheads="1"/>
          </p:cNvSpPr>
          <p:nvPr/>
        </p:nvSpPr>
        <p:spPr bwMode="auto">
          <a:xfrm>
            <a:off x="2268538" y="333375"/>
            <a:ext cx="23937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3. </a:t>
            </a:r>
            <a:r>
              <a:rPr lang="de-DE" dirty="0" smtClean="0"/>
              <a:t>Tongeschlechte</a:t>
            </a:r>
            <a:endParaRPr lang="de-DE" dirty="0"/>
          </a:p>
        </p:txBody>
      </p:sp>
      <p:sp>
        <p:nvSpPr>
          <p:cNvPr id="17411" name="Textfeld 2"/>
          <p:cNvSpPr txBox="1">
            <a:spLocks noChangeArrowheads="1"/>
          </p:cNvSpPr>
          <p:nvPr/>
        </p:nvSpPr>
        <p:spPr bwMode="auto">
          <a:xfrm>
            <a:off x="755650" y="1125538"/>
            <a:ext cx="7848600" cy="45243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/>
              <a:t>In der PRAXIS waren nur die Töne der reinen </a:t>
            </a:r>
            <a:r>
              <a:rPr lang="de-DE" i="1" dirty="0"/>
              <a:t>Rahmenintervalle</a:t>
            </a:r>
            <a:r>
              <a:rPr lang="de-DE" dirty="0"/>
              <a:t> fixiert. </a:t>
            </a:r>
            <a:r>
              <a:rPr lang="de-DE" dirty="0" smtClean="0"/>
              <a:t>In der Praxis war die Einteilung Ganzton – Ganzton – Halbton nur eine von drei Möglichkeiten:</a:t>
            </a:r>
          </a:p>
          <a:p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b="1" dirty="0" smtClean="0"/>
              <a:t> Diatonisches Tongeschlecht</a:t>
            </a:r>
          </a:p>
          <a:p>
            <a:pPr>
              <a:buFont typeface="Arial" pitchFamily="34" charset="0"/>
              <a:buChar char="•"/>
            </a:pPr>
            <a:r>
              <a:rPr lang="de-DE" b="1" dirty="0" smtClean="0"/>
              <a:t> Chromatisches Tongeschlecht</a:t>
            </a:r>
          </a:p>
          <a:p>
            <a:pPr>
              <a:buFont typeface="Arial" pitchFamily="34" charset="0"/>
              <a:buChar char="•"/>
            </a:pPr>
            <a:r>
              <a:rPr lang="de-DE" b="1" dirty="0" smtClean="0"/>
              <a:t> Enharmonisches Tongeschlecht</a:t>
            </a:r>
          </a:p>
          <a:p>
            <a:endParaRPr lang="de-DE" dirty="0"/>
          </a:p>
          <a:p>
            <a:r>
              <a:rPr lang="de-DE" dirty="0"/>
              <a:t>Darauf haben Theoretiker und Praktiker unterschiedliche Antworten – und die Theoretiker versuchen nachträglich die Praxis zu „verstehen“ bzw. in Zahlen zu fixieren.</a:t>
            </a:r>
          </a:p>
        </p:txBody>
      </p:sp>
      <p:sp>
        <p:nvSpPr>
          <p:cNvPr id="17412" name="Textfeld 3"/>
          <p:cNvSpPr txBox="1">
            <a:spLocks noChangeArrowheads="1"/>
          </p:cNvSpPr>
          <p:nvPr/>
        </p:nvSpPr>
        <p:spPr bwMode="auto">
          <a:xfrm>
            <a:off x="899592" y="5877272"/>
            <a:ext cx="7279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/>
              <a:t>ACHTUNG: </a:t>
            </a:r>
            <a:r>
              <a:rPr lang="de-DE" sz="2000" dirty="0" smtClean="0"/>
              <a:t>„chromatisch“ und „enharmonisch“ NICHT  wie heute!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feld 1"/>
          <p:cNvSpPr txBox="1">
            <a:spLocks noChangeArrowheads="1"/>
          </p:cNvSpPr>
          <p:nvPr/>
        </p:nvSpPr>
        <p:spPr bwMode="auto">
          <a:xfrm>
            <a:off x="2268538" y="333375"/>
            <a:ext cx="431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3. Tongeschlechter: </a:t>
            </a:r>
            <a:r>
              <a:rPr lang="de-DE" b="1" dirty="0"/>
              <a:t>„diatonisch“</a:t>
            </a:r>
          </a:p>
        </p:txBody>
      </p:sp>
      <p:sp>
        <p:nvSpPr>
          <p:cNvPr id="4" name="Rechteck 3"/>
          <p:cNvSpPr/>
          <p:nvPr/>
        </p:nvSpPr>
        <p:spPr>
          <a:xfrm>
            <a:off x="2411413" y="4437063"/>
            <a:ext cx="4537075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436" name="Textfeld 4"/>
          <p:cNvSpPr txBox="1">
            <a:spLocks noChangeArrowheads="1"/>
          </p:cNvSpPr>
          <p:nvPr/>
        </p:nvSpPr>
        <p:spPr bwMode="auto">
          <a:xfrm>
            <a:off x="684213" y="1125538"/>
            <a:ext cx="7920037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/>
              <a:t>Antwort 1 („rein pythagoreisch“):</a:t>
            </a:r>
          </a:p>
          <a:p>
            <a:endParaRPr lang="de-DE" dirty="0"/>
          </a:p>
          <a:p>
            <a:r>
              <a:rPr lang="de-DE" dirty="0"/>
              <a:t>Teilt man die reine Oktav in reine Quint + Quarte auf, so erhält man den „pythagoreischen Ganzton“:</a:t>
            </a:r>
          </a:p>
          <a:p>
            <a:endParaRPr lang="de-DE" dirty="0"/>
          </a:p>
          <a:p>
            <a:pPr algn="ctr"/>
            <a:r>
              <a:rPr lang="de-DE" dirty="0"/>
              <a:t>(4:3):</a:t>
            </a:r>
            <a:r>
              <a:rPr lang="de-DE" dirty="0">
                <a:sym typeface="Wingdings" pitchFamily="2" charset="2"/>
              </a:rPr>
              <a:t>(</a:t>
            </a:r>
            <a:r>
              <a:rPr lang="de-DE" dirty="0"/>
              <a:t>3:2)= (4:3)*(2:3)=(4*2):</a:t>
            </a:r>
            <a:r>
              <a:rPr lang="de-DE" dirty="0">
                <a:sym typeface="Wingdings" pitchFamily="2" charset="2"/>
              </a:rPr>
              <a:t>(3*3)</a:t>
            </a:r>
            <a:r>
              <a:rPr lang="de-DE" dirty="0"/>
              <a:t> ergibt den </a:t>
            </a:r>
            <a:r>
              <a:rPr lang="de-DE" b="1" dirty="0"/>
              <a:t>Ganzton 8:9</a:t>
            </a:r>
          </a:p>
          <a:p>
            <a:pPr algn="ctr"/>
            <a:endParaRPr lang="de-DE" b="1" dirty="0"/>
          </a:p>
          <a:p>
            <a:r>
              <a:rPr lang="de-DE" dirty="0"/>
              <a:t>Zum Beispiel:</a:t>
            </a:r>
          </a:p>
          <a:p>
            <a:endParaRPr lang="de-DE" dirty="0"/>
          </a:p>
          <a:p>
            <a:pPr algn="ctr"/>
            <a:r>
              <a:rPr lang="de-DE" dirty="0"/>
              <a:t>E       -        H     -     A       -       E</a:t>
            </a:r>
          </a:p>
          <a:p>
            <a:pPr algn="ctr"/>
            <a:endParaRPr lang="de-DE" dirty="0"/>
          </a:p>
          <a:p>
            <a:endParaRPr lang="de-DE" dirty="0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2627313" y="5229225"/>
            <a:ext cx="1584325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2627313" y="5876925"/>
            <a:ext cx="2665412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2627313" y="4149725"/>
            <a:ext cx="3960812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5219700" y="5229225"/>
            <a:ext cx="1584325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1" name="Textfeld 12"/>
          <p:cNvSpPr txBox="1">
            <a:spLocks noChangeArrowheads="1"/>
          </p:cNvSpPr>
          <p:nvPr/>
        </p:nvSpPr>
        <p:spPr bwMode="auto">
          <a:xfrm>
            <a:off x="3779838" y="3933825"/>
            <a:ext cx="1149350" cy="33813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/>
              <a:t>Oktave 2:1</a:t>
            </a:r>
          </a:p>
        </p:txBody>
      </p:sp>
      <p:sp>
        <p:nvSpPr>
          <p:cNvPr id="18442" name="Textfeld 13"/>
          <p:cNvSpPr txBox="1">
            <a:spLocks noChangeArrowheads="1"/>
          </p:cNvSpPr>
          <p:nvPr/>
        </p:nvSpPr>
        <p:spPr bwMode="auto">
          <a:xfrm>
            <a:off x="3132138" y="5084763"/>
            <a:ext cx="458787" cy="33972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/>
              <a:t>4:3</a:t>
            </a:r>
          </a:p>
        </p:txBody>
      </p:sp>
      <p:sp>
        <p:nvSpPr>
          <p:cNvPr id="18443" name="Textfeld 14"/>
          <p:cNvSpPr txBox="1">
            <a:spLocks noChangeArrowheads="1"/>
          </p:cNvSpPr>
          <p:nvPr/>
        </p:nvSpPr>
        <p:spPr bwMode="auto">
          <a:xfrm>
            <a:off x="5795963" y="5084763"/>
            <a:ext cx="458787" cy="33972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/>
              <a:t>4:3</a:t>
            </a:r>
          </a:p>
        </p:txBody>
      </p:sp>
      <p:sp>
        <p:nvSpPr>
          <p:cNvPr id="18444" name="Textfeld 15"/>
          <p:cNvSpPr txBox="1">
            <a:spLocks noChangeArrowheads="1"/>
          </p:cNvSpPr>
          <p:nvPr/>
        </p:nvSpPr>
        <p:spPr bwMode="auto">
          <a:xfrm>
            <a:off x="3635375" y="5732463"/>
            <a:ext cx="458788" cy="33972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/>
              <a:t>3:2</a:t>
            </a:r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4211638" y="5229225"/>
            <a:ext cx="1008062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6" name="Textfeld 20"/>
          <p:cNvSpPr txBox="1">
            <a:spLocks noChangeArrowheads="1"/>
          </p:cNvSpPr>
          <p:nvPr/>
        </p:nvSpPr>
        <p:spPr bwMode="auto">
          <a:xfrm>
            <a:off x="4500563" y="5084763"/>
            <a:ext cx="458787" cy="3397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/>
              <a:t>8:9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feld 1"/>
          <p:cNvSpPr txBox="1">
            <a:spLocks noChangeArrowheads="1"/>
          </p:cNvSpPr>
          <p:nvPr/>
        </p:nvSpPr>
        <p:spPr bwMode="auto">
          <a:xfrm>
            <a:off x="2268538" y="333375"/>
            <a:ext cx="4181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3. Tongeschlechter: „diatonisch“</a:t>
            </a:r>
          </a:p>
        </p:txBody>
      </p:sp>
      <p:sp>
        <p:nvSpPr>
          <p:cNvPr id="4" name="Rechteck 3"/>
          <p:cNvSpPr/>
          <p:nvPr/>
        </p:nvSpPr>
        <p:spPr>
          <a:xfrm>
            <a:off x="684213" y="2060575"/>
            <a:ext cx="7704137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</a:rPr>
              <a:t>E    -   D     -    C     -     H     –    A     -     G     -    F      -     E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755650" y="2852738"/>
            <a:ext cx="316865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5076825" y="2852738"/>
            <a:ext cx="3167063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Textfeld 13"/>
          <p:cNvSpPr txBox="1">
            <a:spLocks noChangeArrowheads="1"/>
          </p:cNvSpPr>
          <p:nvPr/>
        </p:nvSpPr>
        <p:spPr bwMode="auto">
          <a:xfrm>
            <a:off x="2124075" y="2708275"/>
            <a:ext cx="576263" cy="33972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/>
              <a:t>4:3</a:t>
            </a:r>
          </a:p>
        </p:txBody>
      </p:sp>
      <p:sp>
        <p:nvSpPr>
          <p:cNvPr id="19463" name="Textfeld 14"/>
          <p:cNvSpPr txBox="1">
            <a:spLocks noChangeArrowheads="1"/>
          </p:cNvSpPr>
          <p:nvPr/>
        </p:nvSpPr>
        <p:spPr bwMode="auto">
          <a:xfrm>
            <a:off x="6300788" y="2708275"/>
            <a:ext cx="503237" cy="33972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/>
              <a:t>4:3</a:t>
            </a:r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3924300" y="2852738"/>
            <a:ext cx="1152525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5" name="Textfeld 20"/>
          <p:cNvSpPr txBox="1">
            <a:spLocks noChangeArrowheads="1"/>
          </p:cNvSpPr>
          <p:nvPr/>
        </p:nvSpPr>
        <p:spPr bwMode="auto">
          <a:xfrm>
            <a:off x="4211638" y="2708275"/>
            <a:ext cx="504825" cy="3397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/>
              <a:t>8:9</a:t>
            </a:r>
          </a:p>
        </p:txBody>
      </p:sp>
      <p:sp>
        <p:nvSpPr>
          <p:cNvPr id="33" name="Rechteck 32"/>
          <p:cNvSpPr/>
          <p:nvPr/>
        </p:nvSpPr>
        <p:spPr>
          <a:xfrm>
            <a:off x="684213" y="3789363"/>
            <a:ext cx="7704137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</a:rPr>
              <a:t>E    -   D     -    C     -     H     –    A     -     G     -    F      -     E</a:t>
            </a:r>
          </a:p>
        </p:txBody>
      </p:sp>
      <p:cxnSp>
        <p:nvCxnSpPr>
          <p:cNvPr id="34" name="Gerade Verbindung mit Pfeil 33"/>
          <p:cNvCxnSpPr/>
          <p:nvPr/>
        </p:nvCxnSpPr>
        <p:spPr>
          <a:xfrm>
            <a:off x="755650" y="4581525"/>
            <a:ext cx="1152525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8" name="Textfeld 34"/>
          <p:cNvSpPr txBox="1">
            <a:spLocks noChangeArrowheads="1"/>
          </p:cNvSpPr>
          <p:nvPr/>
        </p:nvSpPr>
        <p:spPr bwMode="auto">
          <a:xfrm>
            <a:off x="1042988" y="4437063"/>
            <a:ext cx="504825" cy="33813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/>
              <a:t>8:9</a:t>
            </a:r>
          </a:p>
        </p:txBody>
      </p:sp>
      <p:cxnSp>
        <p:nvCxnSpPr>
          <p:cNvPr id="36" name="Gerade Verbindung mit Pfeil 35"/>
          <p:cNvCxnSpPr/>
          <p:nvPr/>
        </p:nvCxnSpPr>
        <p:spPr>
          <a:xfrm>
            <a:off x="1835150" y="4581525"/>
            <a:ext cx="1081088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0" name="Textfeld 36"/>
          <p:cNvSpPr txBox="1">
            <a:spLocks noChangeArrowheads="1"/>
          </p:cNvSpPr>
          <p:nvPr/>
        </p:nvSpPr>
        <p:spPr bwMode="auto">
          <a:xfrm>
            <a:off x="2124075" y="4437063"/>
            <a:ext cx="503238" cy="33813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/>
              <a:t>8:9</a:t>
            </a:r>
          </a:p>
        </p:txBody>
      </p:sp>
      <p:cxnSp>
        <p:nvCxnSpPr>
          <p:cNvPr id="38" name="Gerade Verbindung mit Pfeil 37"/>
          <p:cNvCxnSpPr/>
          <p:nvPr/>
        </p:nvCxnSpPr>
        <p:spPr>
          <a:xfrm>
            <a:off x="4859338" y="4652963"/>
            <a:ext cx="1152525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2" name="Textfeld 38"/>
          <p:cNvSpPr txBox="1">
            <a:spLocks noChangeArrowheads="1"/>
          </p:cNvSpPr>
          <p:nvPr/>
        </p:nvSpPr>
        <p:spPr bwMode="auto">
          <a:xfrm>
            <a:off x="5148263" y="4508500"/>
            <a:ext cx="503237" cy="3397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/>
              <a:t>8:9</a:t>
            </a:r>
          </a:p>
        </p:txBody>
      </p:sp>
      <p:cxnSp>
        <p:nvCxnSpPr>
          <p:cNvPr id="40" name="Gerade Verbindung mit Pfeil 39"/>
          <p:cNvCxnSpPr/>
          <p:nvPr/>
        </p:nvCxnSpPr>
        <p:spPr>
          <a:xfrm>
            <a:off x="5940425" y="4652963"/>
            <a:ext cx="1152525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4" name="Textfeld 40"/>
          <p:cNvSpPr txBox="1">
            <a:spLocks noChangeArrowheads="1"/>
          </p:cNvSpPr>
          <p:nvPr/>
        </p:nvSpPr>
        <p:spPr bwMode="auto">
          <a:xfrm>
            <a:off x="6227763" y="4508500"/>
            <a:ext cx="504825" cy="3397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/>
              <a:t>8:9</a:t>
            </a:r>
          </a:p>
        </p:txBody>
      </p:sp>
      <p:cxnSp>
        <p:nvCxnSpPr>
          <p:cNvPr id="42" name="Gerade Verbindung mit Pfeil 41"/>
          <p:cNvCxnSpPr/>
          <p:nvPr/>
        </p:nvCxnSpPr>
        <p:spPr>
          <a:xfrm>
            <a:off x="3708400" y="4652963"/>
            <a:ext cx="1150938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6" name="Textfeld 42"/>
          <p:cNvSpPr txBox="1">
            <a:spLocks noChangeArrowheads="1"/>
          </p:cNvSpPr>
          <p:nvPr/>
        </p:nvSpPr>
        <p:spPr bwMode="auto">
          <a:xfrm>
            <a:off x="3995738" y="4508500"/>
            <a:ext cx="504825" cy="3397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/>
              <a:t>8:9</a:t>
            </a:r>
          </a:p>
        </p:txBody>
      </p:sp>
      <p:sp>
        <p:nvSpPr>
          <p:cNvPr id="19477" name="Textfeld 44"/>
          <p:cNvSpPr txBox="1">
            <a:spLocks noChangeArrowheads="1"/>
          </p:cNvSpPr>
          <p:nvPr/>
        </p:nvSpPr>
        <p:spPr bwMode="auto">
          <a:xfrm>
            <a:off x="3059113" y="4437063"/>
            <a:ext cx="504825" cy="33813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/>
              <a:t>??</a:t>
            </a:r>
          </a:p>
        </p:txBody>
      </p:sp>
      <p:sp>
        <p:nvSpPr>
          <p:cNvPr id="19478" name="Textfeld 46"/>
          <p:cNvSpPr txBox="1">
            <a:spLocks noChangeArrowheads="1"/>
          </p:cNvSpPr>
          <p:nvPr/>
        </p:nvSpPr>
        <p:spPr bwMode="auto">
          <a:xfrm>
            <a:off x="7380288" y="4508500"/>
            <a:ext cx="504825" cy="33972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/>
              <a:t>??</a:t>
            </a:r>
          </a:p>
        </p:txBody>
      </p:sp>
      <p:sp>
        <p:nvSpPr>
          <p:cNvPr id="19479" name="Textfeld 48"/>
          <p:cNvSpPr txBox="1">
            <a:spLocks noChangeArrowheads="1"/>
          </p:cNvSpPr>
          <p:nvPr/>
        </p:nvSpPr>
        <p:spPr bwMode="auto">
          <a:xfrm>
            <a:off x="827088" y="5589588"/>
            <a:ext cx="504825" cy="33813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/>
              <a:t>??</a:t>
            </a:r>
          </a:p>
        </p:txBody>
      </p:sp>
      <p:sp>
        <p:nvSpPr>
          <p:cNvPr id="19480" name="Textfeld 49"/>
          <p:cNvSpPr txBox="1">
            <a:spLocks noChangeArrowheads="1"/>
          </p:cNvSpPr>
          <p:nvPr/>
        </p:nvSpPr>
        <p:spPr bwMode="auto">
          <a:xfrm>
            <a:off x="1619250" y="5516563"/>
            <a:ext cx="6172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=  (4:3)</a:t>
            </a:r>
            <a:r>
              <a:rPr lang="de-DE" dirty="0">
                <a:sym typeface="Wingdings" pitchFamily="2" charset="2"/>
              </a:rPr>
              <a:t>:(8:9):(8:9) = (4*8*8):(3*9*9) = </a:t>
            </a:r>
            <a:r>
              <a:rPr lang="de-DE" b="1" dirty="0">
                <a:sym typeface="Wingdings" pitchFamily="2" charset="2"/>
              </a:rPr>
              <a:t>256:243</a:t>
            </a:r>
            <a:endParaRPr lang="de-DE" b="1" dirty="0"/>
          </a:p>
        </p:txBody>
      </p:sp>
      <p:sp>
        <p:nvSpPr>
          <p:cNvPr id="19481" name="Textfeld 50"/>
          <p:cNvSpPr txBox="1">
            <a:spLocks noChangeArrowheads="1"/>
          </p:cNvSpPr>
          <p:nvPr/>
        </p:nvSpPr>
        <p:spPr bwMode="auto">
          <a:xfrm>
            <a:off x="1042988" y="1196975"/>
            <a:ext cx="6261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„diatonisch“ mit rein pythagoreischen Intervallen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2"/>
          <p:cNvSpPr txBox="1">
            <a:spLocks noChangeArrowheads="1"/>
          </p:cNvSpPr>
          <p:nvPr/>
        </p:nvSpPr>
        <p:spPr bwMode="auto">
          <a:xfrm>
            <a:off x="1692275" y="549275"/>
            <a:ext cx="4984750" cy="4603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Der Pythagoreische Konsonanzrahmen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11560" y="1340768"/>
            <a:ext cx="8100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de-DE" dirty="0" smtClean="0"/>
              <a:t>Schönheit und Wirkung von Musik wird durch Zahlen definiert.</a:t>
            </a:r>
          </a:p>
          <a:p>
            <a:pPr marL="457200" indent="-457200">
              <a:buAutoNum type="arabicPeriod"/>
            </a:pPr>
            <a:r>
              <a:rPr lang="de-DE" dirty="0" smtClean="0"/>
              <a:t>„Konsonant“ (schön und wirkungsvoll) sind nur die Oktav und die Quint – als die einfachsten Zahlen.</a:t>
            </a:r>
          </a:p>
          <a:p>
            <a:pPr marL="457200" indent="-457200">
              <a:buAutoNum type="arabicPeriod"/>
            </a:pPr>
            <a:r>
              <a:rPr lang="de-DE" dirty="0" smtClean="0"/>
              <a:t>Alle konkrete Musik spielt sich innerhalb eines „Rahmens“ ab, der durch Oktave und Quint definiert ist.</a:t>
            </a:r>
          </a:p>
          <a:p>
            <a:pPr marL="457200" indent="-457200">
              <a:buAutoNum type="arabicPeriod"/>
            </a:pPr>
            <a:r>
              <a:rPr lang="de-DE" dirty="0" smtClean="0"/>
              <a:t>Die Gültigkeit dieser Annahmen ist dadurch bewiesen, dass auch der Kosmos diesen „Rahmen“ enthält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11560" y="5085184"/>
            <a:ext cx="7704137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</a:rPr>
              <a:t>E    </a:t>
            </a:r>
            <a:r>
              <a:rPr lang="de-DE" b="1" dirty="0">
                <a:solidFill>
                  <a:schemeClr val="bg1"/>
                </a:solidFill>
              </a:rPr>
              <a:t>-   D     -    C     -     </a:t>
            </a:r>
            <a:r>
              <a:rPr lang="de-DE" b="1" dirty="0">
                <a:solidFill>
                  <a:schemeClr val="tx1"/>
                </a:solidFill>
              </a:rPr>
              <a:t>H     –    A     </a:t>
            </a:r>
            <a:r>
              <a:rPr lang="de-DE" b="1" dirty="0">
                <a:solidFill>
                  <a:schemeClr val="bg1"/>
                </a:solidFill>
              </a:rPr>
              <a:t>-     G     -    F      -     </a:t>
            </a:r>
            <a:r>
              <a:rPr lang="de-DE" b="1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3779912" y="4797152"/>
            <a:ext cx="4249043" cy="75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539552" y="4797152"/>
            <a:ext cx="3167063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13"/>
          <p:cNvSpPr txBox="1">
            <a:spLocks noChangeArrowheads="1"/>
          </p:cNvSpPr>
          <p:nvPr/>
        </p:nvSpPr>
        <p:spPr bwMode="auto">
          <a:xfrm>
            <a:off x="5148337" y="4652764"/>
            <a:ext cx="576263" cy="33972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 dirty="0" smtClean="0"/>
              <a:t>3:2</a:t>
            </a:r>
            <a:endParaRPr lang="de-DE" sz="1600" b="1" dirty="0"/>
          </a:p>
        </p:txBody>
      </p:sp>
      <p:sp>
        <p:nvSpPr>
          <p:cNvPr id="10" name="Textfeld 14"/>
          <p:cNvSpPr txBox="1">
            <a:spLocks noChangeArrowheads="1"/>
          </p:cNvSpPr>
          <p:nvPr/>
        </p:nvSpPr>
        <p:spPr bwMode="auto">
          <a:xfrm>
            <a:off x="1763515" y="4652689"/>
            <a:ext cx="503237" cy="33972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/>
              <a:t>4:3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3707904" y="6381328"/>
            <a:ext cx="1152525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20"/>
          <p:cNvSpPr txBox="1">
            <a:spLocks noChangeArrowheads="1"/>
          </p:cNvSpPr>
          <p:nvPr/>
        </p:nvSpPr>
        <p:spPr bwMode="auto">
          <a:xfrm>
            <a:off x="4067944" y="6237312"/>
            <a:ext cx="504825" cy="3397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/>
              <a:t>8:9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4932040" y="5877272"/>
            <a:ext cx="3167063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6156003" y="5732809"/>
            <a:ext cx="503237" cy="33972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/>
              <a:t>4:3</a:t>
            </a:r>
          </a:p>
        </p:txBody>
      </p:sp>
      <p:cxnSp>
        <p:nvCxnSpPr>
          <p:cNvPr id="16" name="Gerade Verbindung mit Pfeil 15"/>
          <p:cNvCxnSpPr/>
          <p:nvPr/>
        </p:nvCxnSpPr>
        <p:spPr>
          <a:xfrm flipV="1">
            <a:off x="611560" y="5877272"/>
            <a:ext cx="4249043" cy="75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3"/>
          <p:cNvSpPr txBox="1">
            <a:spLocks noChangeArrowheads="1"/>
          </p:cNvSpPr>
          <p:nvPr/>
        </p:nvSpPr>
        <p:spPr bwMode="auto">
          <a:xfrm>
            <a:off x="1979985" y="5732884"/>
            <a:ext cx="576263" cy="33972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 dirty="0" smtClean="0"/>
              <a:t>3:2</a:t>
            </a:r>
            <a:endParaRPr lang="de-DE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feld 1"/>
          <p:cNvSpPr txBox="1">
            <a:spLocks noChangeArrowheads="1"/>
          </p:cNvSpPr>
          <p:nvPr/>
        </p:nvSpPr>
        <p:spPr bwMode="auto">
          <a:xfrm>
            <a:off x="2268538" y="333375"/>
            <a:ext cx="4181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3. Tongeschlechter: „diatonisch“</a:t>
            </a:r>
          </a:p>
        </p:txBody>
      </p:sp>
      <p:sp>
        <p:nvSpPr>
          <p:cNvPr id="4" name="Rechteck 3"/>
          <p:cNvSpPr/>
          <p:nvPr/>
        </p:nvSpPr>
        <p:spPr>
          <a:xfrm>
            <a:off x="684213" y="2060575"/>
            <a:ext cx="7704137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</a:rPr>
              <a:t>E    -   D     -    C     -     H     –    A     -     G     -    F      -     E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755650" y="2852738"/>
            <a:ext cx="316865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5076825" y="2852738"/>
            <a:ext cx="3167063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Textfeld 13"/>
          <p:cNvSpPr txBox="1">
            <a:spLocks noChangeArrowheads="1"/>
          </p:cNvSpPr>
          <p:nvPr/>
        </p:nvSpPr>
        <p:spPr bwMode="auto">
          <a:xfrm>
            <a:off x="2124075" y="2708275"/>
            <a:ext cx="576263" cy="33972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/>
              <a:t>4:3</a:t>
            </a:r>
          </a:p>
        </p:txBody>
      </p:sp>
      <p:sp>
        <p:nvSpPr>
          <p:cNvPr id="20487" name="Textfeld 14"/>
          <p:cNvSpPr txBox="1">
            <a:spLocks noChangeArrowheads="1"/>
          </p:cNvSpPr>
          <p:nvPr/>
        </p:nvSpPr>
        <p:spPr bwMode="auto">
          <a:xfrm>
            <a:off x="6300788" y="2708275"/>
            <a:ext cx="503237" cy="33972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/>
              <a:t>4:3</a:t>
            </a:r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3924300" y="2852738"/>
            <a:ext cx="1152525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Textfeld 20"/>
          <p:cNvSpPr txBox="1">
            <a:spLocks noChangeArrowheads="1"/>
          </p:cNvSpPr>
          <p:nvPr/>
        </p:nvSpPr>
        <p:spPr bwMode="auto">
          <a:xfrm>
            <a:off x="4211638" y="2708275"/>
            <a:ext cx="504825" cy="3397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/>
              <a:t>8:9</a:t>
            </a:r>
          </a:p>
        </p:txBody>
      </p:sp>
      <p:sp>
        <p:nvSpPr>
          <p:cNvPr id="33" name="Rechteck 32"/>
          <p:cNvSpPr/>
          <p:nvPr/>
        </p:nvSpPr>
        <p:spPr>
          <a:xfrm>
            <a:off x="684213" y="3789363"/>
            <a:ext cx="7704137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</a:rPr>
              <a:t>E    -   D     -    C     -     H     –    A     -     G     -    F      -     E</a:t>
            </a:r>
          </a:p>
        </p:txBody>
      </p:sp>
      <p:cxnSp>
        <p:nvCxnSpPr>
          <p:cNvPr id="34" name="Gerade Verbindung mit Pfeil 33"/>
          <p:cNvCxnSpPr/>
          <p:nvPr/>
        </p:nvCxnSpPr>
        <p:spPr>
          <a:xfrm>
            <a:off x="755650" y="4581525"/>
            <a:ext cx="1152525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2" name="Textfeld 34"/>
          <p:cNvSpPr txBox="1">
            <a:spLocks noChangeArrowheads="1"/>
          </p:cNvSpPr>
          <p:nvPr/>
        </p:nvSpPr>
        <p:spPr bwMode="auto">
          <a:xfrm>
            <a:off x="1042988" y="4437063"/>
            <a:ext cx="504825" cy="33813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/>
              <a:t>8:9</a:t>
            </a:r>
          </a:p>
        </p:txBody>
      </p:sp>
      <p:cxnSp>
        <p:nvCxnSpPr>
          <p:cNvPr id="36" name="Gerade Verbindung mit Pfeil 35"/>
          <p:cNvCxnSpPr/>
          <p:nvPr/>
        </p:nvCxnSpPr>
        <p:spPr>
          <a:xfrm>
            <a:off x="1835150" y="4581525"/>
            <a:ext cx="1081088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4" name="Textfeld 36"/>
          <p:cNvSpPr txBox="1">
            <a:spLocks noChangeArrowheads="1"/>
          </p:cNvSpPr>
          <p:nvPr/>
        </p:nvSpPr>
        <p:spPr bwMode="auto">
          <a:xfrm>
            <a:off x="2124075" y="4437063"/>
            <a:ext cx="503238" cy="33813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/>
              <a:t>8:9</a:t>
            </a:r>
          </a:p>
        </p:txBody>
      </p:sp>
      <p:cxnSp>
        <p:nvCxnSpPr>
          <p:cNvPr id="38" name="Gerade Verbindung mit Pfeil 37"/>
          <p:cNvCxnSpPr/>
          <p:nvPr/>
        </p:nvCxnSpPr>
        <p:spPr>
          <a:xfrm>
            <a:off x="4859338" y="4652963"/>
            <a:ext cx="1152525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6" name="Textfeld 38"/>
          <p:cNvSpPr txBox="1">
            <a:spLocks noChangeArrowheads="1"/>
          </p:cNvSpPr>
          <p:nvPr/>
        </p:nvSpPr>
        <p:spPr bwMode="auto">
          <a:xfrm>
            <a:off x="5148263" y="4508500"/>
            <a:ext cx="503237" cy="3397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/>
              <a:t>8:9</a:t>
            </a:r>
          </a:p>
        </p:txBody>
      </p:sp>
      <p:cxnSp>
        <p:nvCxnSpPr>
          <p:cNvPr id="40" name="Gerade Verbindung mit Pfeil 39"/>
          <p:cNvCxnSpPr/>
          <p:nvPr/>
        </p:nvCxnSpPr>
        <p:spPr>
          <a:xfrm>
            <a:off x="5940425" y="4652963"/>
            <a:ext cx="1152525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8" name="Textfeld 40"/>
          <p:cNvSpPr txBox="1">
            <a:spLocks noChangeArrowheads="1"/>
          </p:cNvSpPr>
          <p:nvPr/>
        </p:nvSpPr>
        <p:spPr bwMode="auto">
          <a:xfrm>
            <a:off x="6227763" y="4508500"/>
            <a:ext cx="504825" cy="3397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/>
              <a:t>8:9</a:t>
            </a:r>
          </a:p>
        </p:txBody>
      </p:sp>
      <p:cxnSp>
        <p:nvCxnSpPr>
          <p:cNvPr id="42" name="Gerade Verbindung mit Pfeil 41"/>
          <p:cNvCxnSpPr/>
          <p:nvPr/>
        </p:nvCxnSpPr>
        <p:spPr>
          <a:xfrm>
            <a:off x="3708400" y="4652963"/>
            <a:ext cx="1150938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0" name="Textfeld 42"/>
          <p:cNvSpPr txBox="1">
            <a:spLocks noChangeArrowheads="1"/>
          </p:cNvSpPr>
          <p:nvPr/>
        </p:nvSpPr>
        <p:spPr bwMode="auto">
          <a:xfrm>
            <a:off x="3995738" y="4508500"/>
            <a:ext cx="504825" cy="3397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/>
              <a:t>8:9</a:t>
            </a:r>
          </a:p>
        </p:txBody>
      </p:sp>
      <p:sp>
        <p:nvSpPr>
          <p:cNvPr id="20501" name="Textfeld 44"/>
          <p:cNvSpPr txBox="1">
            <a:spLocks noChangeArrowheads="1"/>
          </p:cNvSpPr>
          <p:nvPr/>
        </p:nvSpPr>
        <p:spPr bwMode="auto">
          <a:xfrm>
            <a:off x="3059113" y="4437063"/>
            <a:ext cx="504825" cy="33813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/>
              <a:t>??</a:t>
            </a:r>
          </a:p>
        </p:txBody>
      </p:sp>
      <p:sp>
        <p:nvSpPr>
          <p:cNvPr id="20502" name="Textfeld 46"/>
          <p:cNvSpPr txBox="1">
            <a:spLocks noChangeArrowheads="1"/>
          </p:cNvSpPr>
          <p:nvPr/>
        </p:nvSpPr>
        <p:spPr bwMode="auto">
          <a:xfrm>
            <a:off x="7380288" y="4508500"/>
            <a:ext cx="504825" cy="33972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/>
              <a:t>??</a:t>
            </a:r>
          </a:p>
        </p:txBody>
      </p:sp>
      <p:sp>
        <p:nvSpPr>
          <p:cNvPr id="20503" name="Textfeld 48"/>
          <p:cNvSpPr txBox="1">
            <a:spLocks noChangeArrowheads="1"/>
          </p:cNvSpPr>
          <p:nvPr/>
        </p:nvSpPr>
        <p:spPr bwMode="auto">
          <a:xfrm>
            <a:off x="395536" y="5589240"/>
            <a:ext cx="936104" cy="33855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 err="1" smtClean="0"/>
              <a:t>Limma</a:t>
            </a:r>
            <a:endParaRPr lang="de-DE" sz="1600" b="1" dirty="0"/>
          </a:p>
        </p:txBody>
      </p:sp>
      <p:sp>
        <p:nvSpPr>
          <p:cNvPr id="20504" name="Textfeld 49"/>
          <p:cNvSpPr txBox="1">
            <a:spLocks noChangeArrowheads="1"/>
          </p:cNvSpPr>
          <p:nvPr/>
        </p:nvSpPr>
        <p:spPr bwMode="auto">
          <a:xfrm>
            <a:off x="1619250" y="5516563"/>
            <a:ext cx="6172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=  (4:3)</a:t>
            </a:r>
            <a:r>
              <a:rPr lang="de-DE">
                <a:sym typeface="Wingdings" pitchFamily="2" charset="2"/>
              </a:rPr>
              <a:t>:(8:9):(8:9) = (4*8*8):(3*9*9) = </a:t>
            </a:r>
            <a:r>
              <a:rPr lang="de-DE" b="1">
                <a:sym typeface="Wingdings" pitchFamily="2" charset="2"/>
              </a:rPr>
              <a:t>256:243</a:t>
            </a:r>
            <a:endParaRPr lang="de-DE" b="1"/>
          </a:p>
        </p:txBody>
      </p:sp>
      <p:sp>
        <p:nvSpPr>
          <p:cNvPr id="20505" name="Textfeld 50"/>
          <p:cNvSpPr txBox="1">
            <a:spLocks noChangeArrowheads="1"/>
          </p:cNvSpPr>
          <p:nvPr/>
        </p:nvSpPr>
        <p:spPr bwMode="auto">
          <a:xfrm>
            <a:off x="1042988" y="1196975"/>
            <a:ext cx="6261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„diatonisch“ mit rein pythagoreischen Intervallen</a:t>
            </a:r>
          </a:p>
        </p:txBody>
      </p:sp>
      <p:sp>
        <p:nvSpPr>
          <p:cNvPr id="20506" name="Textfeld 25"/>
          <p:cNvSpPr txBox="1">
            <a:spLocks noChangeArrowheads="1"/>
          </p:cNvSpPr>
          <p:nvPr/>
        </p:nvSpPr>
        <p:spPr bwMode="auto">
          <a:xfrm rot="-2537563">
            <a:off x="636588" y="3278188"/>
            <a:ext cx="7243762" cy="5222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/>
              <a:t>…das gefällt den meisten Theoretikern nicht!!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feld 1"/>
          <p:cNvSpPr txBox="1">
            <a:spLocks noChangeArrowheads="1"/>
          </p:cNvSpPr>
          <p:nvPr/>
        </p:nvSpPr>
        <p:spPr bwMode="auto">
          <a:xfrm>
            <a:off x="2268538" y="333375"/>
            <a:ext cx="431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3. Tongeschlechter: </a:t>
            </a:r>
            <a:r>
              <a:rPr lang="de-DE" b="1" dirty="0"/>
              <a:t>„diatonisch“</a:t>
            </a:r>
          </a:p>
        </p:txBody>
      </p:sp>
      <p:sp>
        <p:nvSpPr>
          <p:cNvPr id="18436" name="Textfeld 4"/>
          <p:cNvSpPr txBox="1">
            <a:spLocks noChangeArrowheads="1"/>
          </p:cNvSpPr>
          <p:nvPr/>
        </p:nvSpPr>
        <p:spPr bwMode="auto">
          <a:xfrm>
            <a:off x="684213" y="1125538"/>
            <a:ext cx="79200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/>
              <a:t>Antwort </a:t>
            </a:r>
            <a:r>
              <a:rPr lang="de-DE" dirty="0" smtClean="0"/>
              <a:t>2  des </a:t>
            </a:r>
            <a:r>
              <a:rPr lang="de-DE" dirty="0" err="1" smtClean="0"/>
              <a:t>Archytas</a:t>
            </a:r>
            <a:r>
              <a:rPr lang="de-DE" dirty="0" smtClean="0"/>
              <a:t> von Tarent (ca. 410-350 v.Chr.):</a:t>
            </a:r>
            <a:endParaRPr lang="de-DE" dirty="0"/>
          </a:p>
          <a:p>
            <a:endParaRPr lang="de-DE" dirty="0"/>
          </a:p>
          <a:p>
            <a:pPr algn="ctr"/>
            <a:endParaRPr lang="de-DE" dirty="0"/>
          </a:p>
          <a:p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683568" y="2204864"/>
            <a:ext cx="7704137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</a:rPr>
              <a:t>E    -   D     -    C     -     H     –    A     -     G     -    F      -     E</a:t>
            </a:r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755005" y="2997026"/>
            <a:ext cx="1152525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34"/>
          <p:cNvSpPr txBox="1">
            <a:spLocks noChangeArrowheads="1"/>
          </p:cNvSpPr>
          <p:nvPr/>
        </p:nvSpPr>
        <p:spPr bwMode="auto">
          <a:xfrm>
            <a:off x="1042343" y="2852564"/>
            <a:ext cx="504825" cy="33813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/>
              <a:t>8:9</a:t>
            </a:r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1834505" y="2997026"/>
            <a:ext cx="1081088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36"/>
          <p:cNvSpPr txBox="1">
            <a:spLocks noChangeArrowheads="1"/>
          </p:cNvSpPr>
          <p:nvPr/>
        </p:nvSpPr>
        <p:spPr bwMode="auto">
          <a:xfrm>
            <a:off x="2123430" y="2852564"/>
            <a:ext cx="503238" cy="33813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 dirty="0"/>
              <a:t>8:9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4859139" y="2997399"/>
            <a:ext cx="1152525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38"/>
          <p:cNvSpPr txBox="1">
            <a:spLocks noChangeArrowheads="1"/>
          </p:cNvSpPr>
          <p:nvPr/>
        </p:nvSpPr>
        <p:spPr bwMode="auto">
          <a:xfrm>
            <a:off x="5148064" y="2852936"/>
            <a:ext cx="503237" cy="3397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/>
              <a:t>8:9</a:t>
            </a:r>
          </a:p>
        </p:txBody>
      </p:sp>
      <p:cxnSp>
        <p:nvCxnSpPr>
          <p:cNvPr id="23" name="Gerade Verbindung mit Pfeil 22"/>
          <p:cNvCxnSpPr/>
          <p:nvPr/>
        </p:nvCxnSpPr>
        <p:spPr>
          <a:xfrm>
            <a:off x="5940226" y="2997399"/>
            <a:ext cx="1152525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40"/>
          <p:cNvSpPr txBox="1">
            <a:spLocks noChangeArrowheads="1"/>
          </p:cNvSpPr>
          <p:nvPr/>
        </p:nvSpPr>
        <p:spPr bwMode="auto">
          <a:xfrm>
            <a:off x="6227564" y="2852936"/>
            <a:ext cx="504825" cy="3397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/>
              <a:t>8:9</a:t>
            </a:r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3707904" y="2996952"/>
            <a:ext cx="1150938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42"/>
          <p:cNvSpPr txBox="1">
            <a:spLocks noChangeArrowheads="1"/>
          </p:cNvSpPr>
          <p:nvPr/>
        </p:nvSpPr>
        <p:spPr bwMode="auto">
          <a:xfrm>
            <a:off x="3995539" y="2852936"/>
            <a:ext cx="504825" cy="3397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/>
              <a:t>8:9</a:t>
            </a:r>
          </a:p>
        </p:txBody>
      </p:sp>
      <p:sp>
        <p:nvSpPr>
          <p:cNvPr id="27" name="Textfeld 44"/>
          <p:cNvSpPr txBox="1">
            <a:spLocks noChangeArrowheads="1"/>
          </p:cNvSpPr>
          <p:nvPr/>
        </p:nvSpPr>
        <p:spPr bwMode="auto">
          <a:xfrm>
            <a:off x="2915816" y="2852564"/>
            <a:ext cx="792088" cy="276999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dirty="0" err="1" smtClean="0"/>
              <a:t>Limma</a:t>
            </a:r>
            <a:endParaRPr lang="de-DE" sz="1200" b="1" dirty="0"/>
          </a:p>
        </p:txBody>
      </p:sp>
      <p:sp>
        <p:nvSpPr>
          <p:cNvPr id="29" name="Rechteck 28"/>
          <p:cNvSpPr/>
          <p:nvPr/>
        </p:nvSpPr>
        <p:spPr>
          <a:xfrm>
            <a:off x="683568" y="4365104"/>
            <a:ext cx="7704137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</a:rPr>
              <a:t>E    -   D     -    C     -     H     –    A     -     G     -    F      -     E</a:t>
            </a:r>
          </a:p>
        </p:txBody>
      </p:sp>
      <p:cxnSp>
        <p:nvCxnSpPr>
          <p:cNvPr id="30" name="Gerade Verbindung mit Pfeil 29"/>
          <p:cNvCxnSpPr/>
          <p:nvPr/>
        </p:nvCxnSpPr>
        <p:spPr>
          <a:xfrm>
            <a:off x="755005" y="5157266"/>
            <a:ext cx="1152525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4"/>
          <p:cNvSpPr txBox="1">
            <a:spLocks noChangeArrowheads="1"/>
          </p:cNvSpPr>
          <p:nvPr/>
        </p:nvSpPr>
        <p:spPr bwMode="auto">
          <a:xfrm>
            <a:off x="1042343" y="5012804"/>
            <a:ext cx="504825" cy="33813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/>
              <a:t>8:9</a:t>
            </a:r>
          </a:p>
        </p:txBody>
      </p:sp>
      <p:cxnSp>
        <p:nvCxnSpPr>
          <p:cNvPr id="32" name="Gerade Verbindung mit Pfeil 31"/>
          <p:cNvCxnSpPr/>
          <p:nvPr/>
        </p:nvCxnSpPr>
        <p:spPr>
          <a:xfrm>
            <a:off x="1834505" y="5157266"/>
            <a:ext cx="1081088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6"/>
          <p:cNvSpPr txBox="1">
            <a:spLocks noChangeArrowheads="1"/>
          </p:cNvSpPr>
          <p:nvPr/>
        </p:nvSpPr>
        <p:spPr bwMode="auto">
          <a:xfrm>
            <a:off x="2123430" y="5012804"/>
            <a:ext cx="503238" cy="3385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 dirty="0" smtClean="0"/>
              <a:t>7:8</a:t>
            </a:r>
            <a:endParaRPr lang="de-DE" sz="1600" b="1" dirty="0"/>
          </a:p>
        </p:txBody>
      </p:sp>
      <p:cxnSp>
        <p:nvCxnSpPr>
          <p:cNvPr id="34" name="Gerade Verbindung mit Pfeil 33"/>
          <p:cNvCxnSpPr/>
          <p:nvPr/>
        </p:nvCxnSpPr>
        <p:spPr>
          <a:xfrm>
            <a:off x="4858693" y="5228704"/>
            <a:ext cx="1152525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8"/>
          <p:cNvSpPr txBox="1">
            <a:spLocks noChangeArrowheads="1"/>
          </p:cNvSpPr>
          <p:nvPr/>
        </p:nvSpPr>
        <p:spPr bwMode="auto">
          <a:xfrm>
            <a:off x="5147618" y="5084241"/>
            <a:ext cx="503237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 dirty="0" smtClean="0"/>
              <a:t>8:9</a:t>
            </a:r>
            <a:endParaRPr lang="de-DE" sz="1600" b="1" dirty="0"/>
          </a:p>
        </p:txBody>
      </p:sp>
      <p:cxnSp>
        <p:nvCxnSpPr>
          <p:cNvPr id="36" name="Gerade Verbindung mit Pfeil 35"/>
          <p:cNvCxnSpPr/>
          <p:nvPr/>
        </p:nvCxnSpPr>
        <p:spPr>
          <a:xfrm>
            <a:off x="5939780" y="5228704"/>
            <a:ext cx="1152525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40"/>
          <p:cNvSpPr txBox="1">
            <a:spLocks noChangeArrowheads="1"/>
          </p:cNvSpPr>
          <p:nvPr/>
        </p:nvSpPr>
        <p:spPr bwMode="auto">
          <a:xfrm>
            <a:off x="6227118" y="5084241"/>
            <a:ext cx="504825" cy="3385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 dirty="0" smtClean="0"/>
              <a:t>7:8</a:t>
            </a:r>
            <a:endParaRPr lang="de-DE" sz="1600" b="1" dirty="0"/>
          </a:p>
        </p:txBody>
      </p:sp>
      <p:cxnSp>
        <p:nvCxnSpPr>
          <p:cNvPr id="38" name="Gerade Verbindung mit Pfeil 37"/>
          <p:cNvCxnSpPr/>
          <p:nvPr/>
        </p:nvCxnSpPr>
        <p:spPr>
          <a:xfrm>
            <a:off x="3707755" y="5228704"/>
            <a:ext cx="1150938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42"/>
          <p:cNvSpPr txBox="1">
            <a:spLocks noChangeArrowheads="1"/>
          </p:cNvSpPr>
          <p:nvPr/>
        </p:nvSpPr>
        <p:spPr bwMode="auto">
          <a:xfrm>
            <a:off x="3995093" y="5084241"/>
            <a:ext cx="504825" cy="3397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/>
              <a:t>8:9</a:t>
            </a:r>
          </a:p>
        </p:txBody>
      </p:sp>
      <p:sp>
        <p:nvSpPr>
          <p:cNvPr id="40" name="Textfeld 44"/>
          <p:cNvSpPr txBox="1">
            <a:spLocks noChangeArrowheads="1"/>
          </p:cNvSpPr>
          <p:nvPr/>
        </p:nvSpPr>
        <p:spPr bwMode="auto">
          <a:xfrm>
            <a:off x="2987824" y="5013176"/>
            <a:ext cx="721444" cy="33855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 smtClean="0"/>
              <a:t>27:28</a:t>
            </a:r>
            <a:endParaRPr lang="de-DE" sz="1600" b="1" dirty="0"/>
          </a:p>
        </p:txBody>
      </p:sp>
      <p:sp>
        <p:nvSpPr>
          <p:cNvPr id="41" name="Textfeld 46"/>
          <p:cNvSpPr txBox="1">
            <a:spLocks noChangeArrowheads="1"/>
          </p:cNvSpPr>
          <p:nvPr/>
        </p:nvSpPr>
        <p:spPr bwMode="auto">
          <a:xfrm>
            <a:off x="7379643" y="5084241"/>
            <a:ext cx="792757" cy="33855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 smtClean="0"/>
              <a:t>27:28</a:t>
            </a:r>
            <a:endParaRPr lang="de-DE" sz="1600" b="1" dirty="0"/>
          </a:p>
        </p:txBody>
      </p:sp>
      <p:sp>
        <p:nvSpPr>
          <p:cNvPr id="42" name="Textfeld 44"/>
          <p:cNvSpPr txBox="1">
            <a:spLocks noChangeArrowheads="1"/>
          </p:cNvSpPr>
          <p:nvPr/>
        </p:nvSpPr>
        <p:spPr bwMode="auto">
          <a:xfrm>
            <a:off x="7164734" y="2853879"/>
            <a:ext cx="792088" cy="276999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dirty="0" err="1" smtClean="0"/>
              <a:t>Limma</a:t>
            </a:r>
            <a:endParaRPr lang="de-DE" sz="1200" b="1" dirty="0"/>
          </a:p>
        </p:txBody>
      </p:sp>
      <p:sp>
        <p:nvSpPr>
          <p:cNvPr id="43" name="Pfeil nach unten 42"/>
          <p:cNvSpPr/>
          <p:nvPr/>
        </p:nvSpPr>
        <p:spPr>
          <a:xfrm>
            <a:off x="3491880" y="3429000"/>
            <a:ext cx="720080" cy="7200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/>
          <p:cNvSpPr txBox="1"/>
          <p:nvPr/>
        </p:nvSpPr>
        <p:spPr>
          <a:xfrm>
            <a:off x="827584" y="6093296"/>
            <a:ext cx="6724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Der 2. Ganzton wird vergrößert (vgl. 7.-8. Oberton!)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feld 1"/>
          <p:cNvSpPr txBox="1">
            <a:spLocks noChangeArrowheads="1"/>
          </p:cNvSpPr>
          <p:nvPr/>
        </p:nvSpPr>
        <p:spPr bwMode="auto">
          <a:xfrm>
            <a:off x="2268538" y="333375"/>
            <a:ext cx="431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3. Tongeschlechter: </a:t>
            </a:r>
            <a:r>
              <a:rPr lang="de-DE" b="1" dirty="0"/>
              <a:t>„diatonisch“</a:t>
            </a:r>
          </a:p>
        </p:txBody>
      </p:sp>
      <p:sp>
        <p:nvSpPr>
          <p:cNvPr id="18436" name="Textfeld 4"/>
          <p:cNvSpPr txBox="1">
            <a:spLocks noChangeArrowheads="1"/>
          </p:cNvSpPr>
          <p:nvPr/>
        </p:nvSpPr>
        <p:spPr bwMode="auto">
          <a:xfrm>
            <a:off x="684213" y="1125538"/>
            <a:ext cx="79200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/>
              <a:t>Antwort </a:t>
            </a:r>
            <a:r>
              <a:rPr lang="de-DE" dirty="0" smtClean="0"/>
              <a:t>3  des </a:t>
            </a:r>
            <a:r>
              <a:rPr lang="de-DE" dirty="0" err="1" smtClean="0"/>
              <a:t>Didymos</a:t>
            </a:r>
            <a:r>
              <a:rPr lang="de-DE" dirty="0" smtClean="0"/>
              <a:t> (1. Jhd. V.Chr.)</a:t>
            </a:r>
            <a:endParaRPr lang="de-DE" dirty="0"/>
          </a:p>
          <a:p>
            <a:endParaRPr lang="de-DE" dirty="0"/>
          </a:p>
          <a:p>
            <a:pPr algn="ctr"/>
            <a:endParaRPr lang="de-DE" dirty="0"/>
          </a:p>
          <a:p>
            <a:endParaRPr lang="de-DE" dirty="0"/>
          </a:p>
        </p:txBody>
      </p:sp>
      <p:sp>
        <p:nvSpPr>
          <p:cNvPr id="29" name="Rechteck 28"/>
          <p:cNvSpPr/>
          <p:nvPr/>
        </p:nvSpPr>
        <p:spPr>
          <a:xfrm>
            <a:off x="683568" y="2060848"/>
            <a:ext cx="7704137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</a:rPr>
              <a:t>E    -   D     -    C     -     H     –    A     -     G     -    F      -     E</a:t>
            </a:r>
          </a:p>
        </p:txBody>
      </p:sp>
      <p:cxnSp>
        <p:nvCxnSpPr>
          <p:cNvPr id="30" name="Gerade Verbindung mit Pfeil 29"/>
          <p:cNvCxnSpPr/>
          <p:nvPr/>
        </p:nvCxnSpPr>
        <p:spPr>
          <a:xfrm>
            <a:off x="755005" y="2853010"/>
            <a:ext cx="1152525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4"/>
          <p:cNvSpPr txBox="1">
            <a:spLocks noChangeArrowheads="1"/>
          </p:cNvSpPr>
          <p:nvPr/>
        </p:nvSpPr>
        <p:spPr bwMode="auto">
          <a:xfrm>
            <a:off x="1042343" y="2708548"/>
            <a:ext cx="504825" cy="33813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/>
              <a:t>8:9</a:t>
            </a:r>
          </a:p>
        </p:txBody>
      </p:sp>
      <p:cxnSp>
        <p:nvCxnSpPr>
          <p:cNvPr id="32" name="Gerade Verbindung mit Pfeil 31"/>
          <p:cNvCxnSpPr/>
          <p:nvPr/>
        </p:nvCxnSpPr>
        <p:spPr>
          <a:xfrm>
            <a:off x="1834505" y="2853010"/>
            <a:ext cx="1081088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6"/>
          <p:cNvSpPr txBox="1">
            <a:spLocks noChangeArrowheads="1"/>
          </p:cNvSpPr>
          <p:nvPr/>
        </p:nvSpPr>
        <p:spPr bwMode="auto">
          <a:xfrm>
            <a:off x="2123430" y="2708548"/>
            <a:ext cx="503238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 dirty="0" smtClean="0"/>
              <a:t>7:8</a:t>
            </a:r>
            <a:endParaRPr lang="de-DE" sz="1600" b="1" dirty="0"/>
          </a:p>
        </p:txBody>
      </p:sp>
      <p:cxnSp>
        <p:nvCxnSpPr>
          <p:cNvPr id="34" name="Gerade Verbindung mit Pfeil 33"/>
          <p:cNvCxnSpPr/>
          <p:nvPr/>
        </p:nvCxnSpPr>
        <p:spPr>
          <a:xfrm>
            <a:off x="4858693" y="2924448"/>
            <a:ext cx="1152525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8"/>
          <p:cNvSpPr txBox="1">
            <a:spLocks noChangeArrowheads="1"/>
          </p:cNvSpPr>
          <p:nvPr/>
        </p:nvSpPr>
        <p:spPr bwMode="auto">
          <a:xfrm>
            <a:off x="5147618" y="2779985"/>
            <a:ext cx="503237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 dirty="0" smtClean="0"/>
              <a:t>8:9</a:t>
            </a:r>
            <a:endParaRPr lang="de-DE" sz="1600" b="1" dirty="0"/>
          </a:p>
        </p:txBody>
      </p:sp>
      <p:cxnSp>
        <p:nvCxnSpPr>
          <p:cNvPr id="36" name="Gerade Verbindung mit Pfeil 35"/>
          <p:cNvCxnSpPr/>
          <p:nvPr/>
        </p:nvCxnSpPr>
        <p:spPr>
          <a:xfrm>
            <a:off x="5939780" y="2924448"/>
            <a:ext cx="1152525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40"/>
          <p:cNvSpPr txBox="1">
            <a:spLocks noChangeArrowheads="1"/>
          </p:cNvSpPr>
          <p:nvPr/>
        </p:nvSpPr>
        <p:spPr bwMode="auto">
          <a:xfrm>
            <a:off x="6227118" y="2779985"/>
            <a:ext cx="504825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 dirty="0" smtClean="0"/>
              <a:t>7:8</a:t>
            </a:r>
            <a:endParaRPr lang="de-DE" sz="1600" b="1" dirty="0"/>
          </a:p>
        </p:txBody>
      </p:sp>
      <p:cxnSp>
        <p:nvCxnSpPr>
          <p:cNvPr id="38" name="Gerade Verbindung mit Pfeil 37"/>
          <p:cNvCxnSpPr/>
          <p:nvPr/>
        </p:nvCxnSpPr>
        <p:spPr>
          <a:xfrm>
            <a:off x="3707755" y="2924448"/>
            <a:ext cx="1150938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42"/>
          <p:cNvSpPr txBox="1">
            <a:spLocks noChangeArrowheads="1"/>
          </p:cNvSpPr>
          <p:nvPr/>
        </p:nvSpPr>
        <p:spPr bwMode="auto">
          <a:xfrm>
            <a:off x="3995093" y="2779985"/>
            <a:ext cx="504825" cy="3397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/>
              <a:t>8:9</a:t>
            </a:r>
          </a:p>
        </p:txBody>
      </p:sp>
      <p:sp>
        <p:nvSpPr>
          <p:cNvPr id="40" name="Textfeld 44"/>
          <p:cNvSpPr txBox="1">
            <a:spLocks noChangeArrowheads="1"/>
          </p:cNvSpPr>
          <p:nvPr/>
        </p:nvSpPr>
        <p:spPr bwMode="auto">
          <a:xfrm>
            <a:off x="2987824" y="2708920"/>
            <a:ext cx="721444" cy="33855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 smtClean="0"/>
              <a:t>27:28</a:t>
            </a:r>
            <a:endParaRPr lang="de-DE" sz="1600" b="1" dirty="0"/>
          </a:p>
        </p:txBody>
      </p:sp>
      <p:sp>
        <p:nvSpPr>
          <p:cNvPr id="41" name="Textfeld 46"/>
          <p:cNvSpPr txBox="1">
            <a:spLocks noChangeArrowheads="1"/>
          </p:cNvSpPr>
          <p:nvPr/>
        </p:nvSpPr>
        <p:spPr bwMode="auto">
          <a:xfrm>
            <a:off x="7379643" y="2779985"/>
            <a:ext cx="792757" cy="33855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 smtClean="0"/>
              <a:t>27:28</a:t>
            </a:r>
            <a:endParaRPr lang="de-DE" sz="1600" b="1" dirty="0"/>
          </a:p>
        </p:txBody>
      </p:sp>
      <p:sp>
        <p:nvSpPr>
          <p:cNvPr id="43" name="Pfeil nach unten 42"/>
          <p:cNvSpPr/>
          <p:nvPr/>
        </p:nvSpPr>
        <p:spPr>
          <a:xfrm>
            <a:off x="3491880" y="3356992"/>
            <a:ext cx="720080" cy="7200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827584" y="4221088"/>
            <a:ext cx="7704137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</a:rPr>
              <a:t>E    -   D     -    C     -     H     –    A     -     G     -    F      -     E</a:t>
            </a:r>
          </a:p>
        </p:txBody>
      </p:sp>
      <p:cxnSp>
        <p:nvCxnSpPr>
          <p:cNvPr id="45" name="Gerade Verbindung mit Pfeil 44"/>
          <p:cNvCxnSpPr/>
          <p:nvPr/>
        </p:nvCxnSpPr>
        <p:spPr>
          <a:xfrm>
            <a:off x="899021" y="5013250"/>
            <a:ext cx="1152525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34"/>
          <p:cNvSpPr txBox="1">
            <a:spLocks noChangeArrowheads="1"/>
          </p:cNvSpPr>
          <p:nvPr/>
        </p:nvSpPr>
        <p:spPr bwMode="auto">
          <a:xfrm>
            <a:off x="1186359" y="4868788"/>
            <a:ext cx="504825" cy="33813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/>
              <a:t>8:9</a:t>
            </a:r>
          </a:p>
        </p:txBody>
      </p:sp>
      <p:cxnSp>
        <p:nvCxnSpPr>
          <p:cNvPr id="47" name="Gerade Verbindung mit Pfeil 46"/>
          <p:cNvCxnSpPr>
            <a:endCxn id="55" idx="1"/>
          </p:cNvCxnSpPr>
          <p:nvPr/>
        </p:nvCxnSpPr>
        <p:spPr>
          <a:xfrm>
            <a:off x="1978521" y="5013250"/>
            <a:ext cx="1153319" cy="25187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36"/>
          <p:cNvSpPr txBox="1">
            <a:spLocks noChangeArrowheads="1"/>
          </p:cNvSpPr>
          <p:nvPr/>
        </p:nvSpPr>
        <p:spPr bwMode="auto">
          <a:xfrm>
            <a:off x="2267446" y="4868788"/>
            <a:ext cx="648370" cy="3385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 smtClean="0"/>
              <a:t>9:10</a:t>
            </a:r>
            <a:endParaRPr lang="de-DE" sz="1600" b="1" dirty="0"/>
          </a:p>
        </p:txBody>
      </p:sp>
      <p:cxnSp>
        <p:nvCxnSpPr>
          <p:cNvPr id="49" name="Gerade Verbindung mit Pfeil 48"/>
          <p:cNvCxnSpPr/>
          <p:nvPr/>
        </p:nvCxnSpPr>
        <p:spPr>
          <a:xfrm>
            <a:off x="5002709" y="5084688"/>
            <a:ext cx="1152525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38"/>
          <p:cNvSpPr txBox="1">
            <a:spLocks noChangeArrowheads="1"/>
          </p:cNvSpPr>
          <p:nvPr/>
        </p:nvSpPr>
        <p:spPr bwMode="auto">
          <a:xfrm>
            <a:off x="5291634" y="4940225"/>
            <a:ext cx="503237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 dirty="0" smtClean="0"/>
              <a:t>8:9</a:t>
            </a:r>
            <a:endParaRPr lang="de-DE" sz="1600" b="1" dirty="0"/>
          </a:p>
        </p:txBody>
      </p:sp>
      <p:cxnSp>
        <p:nvCxnSpPr>
          <p:cNvPr id="51" name="Gerade Verbindung mit Pfeil 50"/>
          <p:cNvCxnSpPr/>
          <p:nvPr/>
        </p:nvCxnSpPr>
        <p:spPr>
          <a:xfrm>
            <a:off x="6083796" y="5084688"/>
            <a:ext cx="1296516" cy="496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feld 40"/>
          <p:cNvSpPr txBox="1">
            <a:spLocks noChangeArrowheads="1"/>
          </p:cNvSpPr>
          <p:nvPr/>
        </p:nvSpPr>
        <p:spPr bwMode="auto">
          <a:xfrm>
            <a:off x="6371134" y="4940225"/>
            <a:ext cx="649138" cy="3385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 smtClean="0"/>
              <a:t>9:10</a:t>
            </a:r>
            <a:endParaRPr lang="de-DE" sz="1600" b="1" dirty="0"/>
          </a:p>
        </p:txBody>
      </p:sp>
      <p:cxnSp>
        <p:nvCxnSpPr>
          <p:cNvPr id="53" name="Gerade Verbindung mit Pfeil 52"/>
          <p:cNvCxnSpPr/>
          <p:nvPr/>
        </p:nvCxnSpPr>
        <p:spPr>
          <a:xfrm>
            <a:off x="3851771" y="5084688"/>
            <a:ext cx="1150938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42"/>
          <p:cNvSpPr txBox="1">
            <a:spLocks noChangeArrowheads="1"/>
          </p:cNvSpPr>
          <p:nvPr/>
        </p:nvSpPr>
        <p:spPr bwMode="auto">
          <a:xfrm>
            <a:off x="4139109" y="4940225"/>
            <a:ext cx="504825" cy="3397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/>
              <a:t>8:9</a:t>
            </a:r>
          </a:p>
        </p:txBody>
      </p:sp>
      <p:sp>
        <p:nvSpPr>
          <p:cNvPr id="55" name="Textfeld 44"/>
          <p:cNvSpPr txBox="1">
            <a:spLocks noChangeArrowheads="1"/>
          </p:cNvSpPr>
          <p:nvPr/>
        </p:nvSpPr>
        <p:spPr bwMode="auto">
          <a:xfrm>
            <a:off x="3131840" y="4869160"/>
            <a:ext cx="721444" cy="33855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 smtClean="0"/>
              <a:t>15:16</a:t>
            </a:r>
            <a:endParaRPr lang="de-DE" sz="1600" b="1" dirty="0"/>
          </a:p>
        </p:txBody>
      </p:sp>
      <p:sp>
        <p:nvSpPr>
          <p:cNvPr id="56" name="Textfeld 46"/>
          <p:cNvSpPr txBox="1">
            <a:spLocks noChangeArrowheads="1"/>
          </p:cNvSpPr>
          <p:nvPr/>
        </p:nvSpPr>
        <p:spPr bwMode="auto">
          <a:xfrm>
            <a:off x="7523659" y="4940225"/>
            <a:ext cx="792757" cy="33855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 smtClean="0"/>
              <a:t>15:16</a:t>
            </a:r>
            <a:endParaRPr lang="de-DE" sz="1600" b="1" dirty="0"/>
          </a:p>
        </p:txBody>
      </p:sp>
      <p:sp>
        <p:nvSpPr>
          <p:cNvPr id="59" name="Textfeld 58"/>
          <p:cNvSpPr txBox="1"/>
          <p:nvPr/>
        </p:nvSpPr>
        <p:spPr>
          <a:xfrm>
            <a:off x="971600" y="5661248"/>
            <a:ext cx="7737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Der 2. Ganzton wird verkleinert (vgl. 9.-10. Oberton!)</a:t>
            </a:r>
          </a:p>
          <a:p>
            <a:r>
              <a:rPr lang="de-DE" dirty="0" smtClean="0"/>
              <a:t>Ergebnis: das „</a:t>
            </a:r>
            <a:r>
              <a:rPr lang="de-DE" dirty="0" err="1" smtClean="0"/>
              <a:t>Limma</a:t>
            </a:r>
            <a:r>
              <a:rPr lang="de-DE" dirty="0" smtClean="0"/>
              <a:t>“ wird zum Halbton (15.-16 Oberton!).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2268538" y="333375"/>
            <a:ext cx="3757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3. </a:t>
            </a:r>
            <a:r>
              <a:rPr lang="de-DE" dirty="0" smtClean="0"/>
              <a:t>Tongeschlechter: alle drei!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323528" y="1340768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beiden anderen Tongeschlechter bereiten den Theoretikern noch mehr Probleme (einige lehnen sie sogar ab):</a:t>
            </a:r>
          </a:p>
          <a:p>
            <a:endParaRPr lang="de-DE" dirty="0"/>
          </a:p>
          <a:p>
            <a:r>
              <a:rPr lang="de-DE" dirty="0" smtClean="0"/>
              <a:t>Faustregel:</a:t>
            </a:r>
          </a:p>
          <a:p>
            <a:endParaRPr lang="de-DE" dirty="0"/>
          </a:p>
          <a:p>
            <a:r>
              <a:rPr lang="de-DE" dirty="0" smtClean="0"/>
              <a:t>Diatonischer Tetrachord      =  Ganzton-Ganzton-Halbton</a:t>
            </a:r>
          </a:p>
          <a:p>
            <a:r>
              <a:rPr lang="de-DE" dirty="0" smtClean="0"/>
              <a:t>Chromatischer Tetrachord   = </a:t>
            </a:r>
            <a:r>
              <a:rPr lang="de-DE" dirty="0" err="1" smtClean="0"/>
              <a:t>gr</a:t>
            </a:r>
            <a:r>
              <a:rPr lang="de-DE" dirty="0" smtClean="0"/>
              <a:t>. Ganzton-Halbton-Halbton</a:t>
            </a:r>
          </a:p>
          <a:p>
            <a:pPr marL="3681413" indent="-3681413"/>
            <a:r>
              <a:rPr lang="de-DE" dirty="0" smtClean="0"/>
              <a:t>Enharmonischer Tetrachord = übermäßiger Ganzton =Viertelton-Viertelton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2268538" y="333375"/>
            <a:ext cx="3757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3. </a:t>
            </a:r>
            <a:r>
              <a:rPr lang="de-DE" dirty="0" smtClean="0"/>
              <a:t>Tongeschlechter: alle drei!</a:t>
            </a:r>
            <a:endParaRPr lang="de-DE" b="1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971600" y="1988840"/>
          <a:ext cx="1440160" cy="1440159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91678"/>
                <a:gridCol w="1148482"/>
              </a:tblGrid>
              <a:tr h="3558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zu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58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 zu 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8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 zu 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747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28 zu 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3131840" y="1988840"/>
          <a:ext cx="1584176" cy="1440159"/>
        </p:xfrm>
        <a:graphic>
          <a:graphicData uri="http://schemas.openxmlformats.org/drawingml/2006/table">
            <a:tbl>
              <a:tblPr/>
              <a:tblGrid>
                <a:gridCol w="359080"/>
                <a:gridCol w="1225096"/>
              </a:tblGrid>
              <a:tr h="3558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zu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58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c#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32 zu 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8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243 zu 224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747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28 zu 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971600" y="1484784"/>
            <a:ext cx="581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/>
              <a:t>Diatonisch                  chromatisch                enharmonisch</a:t>
            </a:r>
            <a:endParaRPr lang="de-DE" sz="1800" b="1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5292080" y="1988840"/>
          <a:ext cx="1296144" cy="1440159"/>
        </p:xfrm>
        <a:graphic>
          <a:graphicData uri="http://schemas.openxmlformats.org/drawingml/2006/table">
            <a:tbl>
              <a:tblPr/>
              <a:tblGrid>
                <a:gridCol w="318724"/>
                <a:gridCol w="977420"/>
              </a:tblGrid>
              <a:tr h="3558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zu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58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 zu 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8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36 zu 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747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28 zu 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971600" y="4149080"/>
          <a:ext cx="1440160" cy="1512168"/>
        </p:xfrm>
        <a:graphic>
          <a:graphicData uri="http://schemas.openxmlformats.org/drawingml/2006/table">
            <a:tbl>
              <a:tblPr/>
              <a:tblGrid>
                <a:gridCol w="308607"/>
                <a:gridCol w="1131553"/>
              </a:tblGrid>
              <a:tr h="3780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zu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 </a:t>
                      </a:r>
                      <a:r>
                        <a:rPr lang="de-DE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zu 8</a:t>
                      </a:r>
                      <a:endParaRPr lang="de-DE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 zu 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16 zu 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3131840" y="4149080"/>
          <a:ext cx="1440160" cy="1512168"/>
        </p:xfrm>
        <a:graphic>
          <a:graphicData uri="http://schemas.openxmlformats.org/drawingml/2006/table">
            <a:tbl>
              <a:tblPr/>
              <a:tblGrid>
                <a:gridCol w="308607"/>
                <a:gridCol w="1131553"/>
              </a:tblGrid>
              <a:tr h="3780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zu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 zu 5</a:t>
                      </a:r>
                      <a:endParaRPr lang="de-DE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25 zu 24</a:t>
                      </a:r>
                      <a:endParaRPr lang="de-DE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16 zu 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5292080" y="4149080"/>
          <a:ext cx="1440160" cy="1440160"/>
        </p:xfrm>
        <a:graphic>
          <a:graphicData uri="http://schemas.openxmlformats.org/drawingml/2006/table">
            <a:tbl>
              <a:tblPr/>
              <a:tblGrid>
                <a:gridCol w="384043"/>
                <a:gridCol w="1056117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zu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c#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 zu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31 zu 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32 zu 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7020272" y="2564904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Archytas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7164288" y="4581128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Ditymos</a:t>
            </a:r>
            <a:endParaRPr lang="de-DE" dirty="0"/>
          </a:p>
        </p:txBody>
      </p:sp>
      <p:sp>
        <p:nvSpPr>
          <p:cNvPr id="14" name="Pfeil nach rechts 13"/>
          <p:cNvSpPr/>
          <p:nvPr/>
        </p:nvSpPr>
        <p:spPr>
          <a:xfrm rot="8527372">
            <a:off x="4427984" y="443711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 rot="8527372">
            <a:off x="6616615" y="445287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rechts 15"/>
          <p:cNvSpPr/>
          <p:nvPr/>
        </p:nvSpPr>
        <p:spPr>
          <a:xfrm rot="8527372">
            <a:off x="6544607" y="2364645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539552" y="6093296"/>
            <a:ext cx="747288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1800" b="1" dirty="0" smtClean="0"/>
              <a:t>„reine Obertonintervalle“: 5:4 = </a:t>
            </a:r>
            <a:r>
              <a:rPr lang="de-DE" sz="1800" b="1" dirty="0" err="1" smtClean="0"/>
              <a:t>gr</a:t>
            </a:r>
            <a:r>
              <a:rPr lang="de-DE" sz="1800" b="1" dirty="0" smtClean="0"/>
              <a:t>. Terz, 6:5 = </a:t>
            </a:r>
            <a:r>
              <a:rPr lang="de-DE" sz="1800" b="1" dirty="0" err="1" smtClean="0"/>
              <a:t>kl</a:t>
            </a:r>
            <a:r>
              <a:rPr lang="de-DE" sz="1800" b="1" dirty="0" smtClean="0"/>
              <a:t>. Terz, 9:10 = </a:t>
            </a:r>
            <a:r>
              <a:rPr lang="de-DE" sz="1800" b="1" dirty="0" err="1" smtClean="0"/>
              <a:t>kl</a:t>
            </a:r>
            <a:r>
              <a:rPr lang="de-DE" sz="1800" b="1" dirty="0" smtClean="0"/>
              <a:t>. Ganzton</a:t>
            </a:r>
            <a:endParaRPr lang="de-DE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971600" y="1988840"/>
          <a:ext cx="1440160" cy="1440159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91678"/>
                <a:gridCol w="1148482"/>
              </a:tblGrid>
              <a:tr h="3558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zu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58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 zu 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8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 zu 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747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28 zu 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3131840" y="1988840"/>
          <a:ext cx="1584176" cy="1440159"/>
        </p:xfrm>
        <a:graphic>
          <a:graphicData uri="http://schemas.openxmlformats.org/drawingml/2006/table">
            <a:tbl>
              <a:tblPr/>
              <a:tblGrid>
                <a:gridCol w="359080"/>
                <a:gridCol w="1225096"/>
              </a:tblGrid>
              <a:tr h="3558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zu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58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c#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32 zu 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8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243 zu 224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747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28 zu 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971600" y="1484784"/>
            <a:ext cx="581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/>
              <a:t>Diatonisch                  chromatisch                enharmonisch</a:t>
            </a:r>
            <a:endParaRPr lang="de-DE" sz="1800" b="1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5292080" y="1988840"/>
          <a:ext cx="1296144" cy="1440159"/>
        </p:xfrm>
        <a:graphic>
          <a:graphicData uri="http://schemas.openxmlformats.org/drawingml/2006/table">
            <a:tbl>
              <a:tblPr/>
              <a:tblGrid>
                <a:gridCol w="318724"/>
                <a:gridCol w="977420"/>
              </a:tblGrid>
              <a:tr h="3558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zu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58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 zu 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8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36 zu 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747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28 zu 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971600" y="4149080"/>
          <a:ext cx="1440160" cy="1512168"/>
        </p:xfrm>
        <a:graphic>
          <a:graphicData uri="http://schemas.openxmlformats.org/drawingml/2006/table">
            <a:tbl>
              <a:tblPr/>
              <a:tblGrid>
                <a:gridCol w="308607"/>
                <a:gridCol w="1131553"/>
              </a:tblGrid>
              <a:tr h="3780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zu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 </a:t>
                      </a:r>
                      <a:r>
                        <a:rPr lang="de-DE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zu 8</a:t>
                      </a:r>
                      <a:endParaRPr lang="de-DE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 zu 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16 zu 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3131840" y="4149080"/>
          <a:ext cx="1440160" cy="1512168"/>
        </p:xfrm>
        <a:graphic>
          <a:graphicData uri="http://schemas.openxmlformats.org/drawingml/2006/table">
            <a:tbl>
              <a:tblPr/>
              <a:tblGrid>
                <a:gridCol w="308607"/>
                <a:gridCol w="1131553"/>
              </a:tblGrid>
              <a:tr h="3780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zu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 zu 5</a:t>
                      </a:r>
                      <a:endParaRPr lang="de-DE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25 zu 24</a:t>
                      </a:r>
                      <a:endParaRPr lang="de-DE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16 zu 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5292080" y="4149080"/>
          <a:ext cx="1440160" cy="1440160"/>
        </p:xfrm>
        <a:graphic>
          <a:graphicData uri="http://schemas.openxmlformats.org/drawingml/2006/table">
            <a:tbl>
              <a:tblPr/>
              <a:tblGrid>
                <a:gridCol w="384043"/>
                <a:gridCol w="1056117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zu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c#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 zu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31 zu 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32 zu 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7020272" y="2564904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Archytas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7164288" y="4581128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Ditymos</a:t>
            </a:r>
            <a:endParaRPr lang="de-DE" dirty="0"/>
          </a:p>
        </p:txBody>
      </p:sp>
      <p:sp>
        <p:nvSpPr>
          <p:cNvPr id="14" name="Pfeil nach rechts 13"/>
          <p:cNvSpPr/>
          <p:nvPr/>
        </p:nvSpPr>
        <p:spPr>
          <a:xfrm rot="8527372">
            <a:off x="4427984" y="443711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 rot="8527372">
            <a:off x="6616615" y="445287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rechts 15"/>
          <p:cNvSpPr/>
          <p:nvPr/>
        </p:nvSpPr>
        <p:spPr>
          <a:xfrm rot="8527372">
            <a:off x="6544607" y="2364645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Picture 2" descr="D:\Kurse SS 2003\Polit_Musikgeschichte\pyth_gregor\griechisch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4661520" cy="42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feld 18"/>
          <p:cNvSpPr txBox="1"/>
          <p:nvPr/>
        </p:nvSpPr>
        <p:spPr>
          <a:xfrm rot="20123221">
            <a:off x="1951357" y="2682546"/>
            <a:ext cx="274036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Wie klingt das alles?</a:t>
            </a:r>
            <a:endParaRPr lang="de-DE" dirty="0"/>
          </a:p>
        </p:txBody>
      </p:sp>
      <p:sp>
        <p:nvSpPr>
          <p:cNvPr id="20" name="Textfeld 12"/>
          <p:cNvSpPr txBox="1">
            <a:spLocks noChangeArrowheads="1"/>
          </p:cNvSpPr>
          <p:nvPr/>
        </p:nvSpPr>
        <p:spPr bwMode="auto">
          <a:xfrm>
            <a:off x="1692275" y="549275"/>
            <a:ext cx="5775940" cy="46166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/>
              <a:t>Theorie und Praxis im antiken Griechenland</a:t>
            </a:r>
            <a:endParaRPr lang="de-DE" dirty="0"/>
          </a:p>
        </p:txBody>
      </p:sp>
      <p:pic>
        <p:nvPicPr>
          <p:cNvPr id="22" name="Grafik 9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801807">
            <a:off x="3724029" y="3787071"/>
            <a:ext cx="4712905" cy="2560960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539552" y="6093296"/>
            <a:ext cx="74728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1800" b="1" dirty="0" smtClean="0"/>
              <a:t>„reine Obertonintervalle“: 5:4 = </a:t>
            </a:r>
            <a:r>
              <a:rPr lang="de-DE" sz="1800" b="1" dirty="0" err="1" smtClean="0"/>
              <a:t>gr</a:t>
            </a:r>
            <a:r>
              <a:rPr lang="de-DE" sz="1800" b="1" dirty="0" smtClean="0"/>
              <a:t>. Terz, 6:5 = </a:t>
            </a:r>
            <a:r>
              <a:rPr lang="de-DE" sz="1800" b="1" dirty="0" err="1" smtClean="0"/>
              <a:t>kl</a:t>
            </a:r>
            <a:r>
              <a:rPr lang="de-DE" sz="1800" b="1" dirty="0" smtClean="0"/>
              <a:t>. Terz, 9:10 = </a:t>
            </a:r>
            <a:r>
              <a:rPr lang="de-DE" sz="1800" b="1" dirty="0" err="1" smtClean="0"/>
              <a:t>kl</a:t>
            </a:r>
            <a:r>
              <a:rPr lang="de-DE" sz="1800" b="1" dirty="0" smtClean="0"/>
              <a:t>. Ganzton</a:t>
            </a:r>
            <a:endParaRPr lang="de-DE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971600" y="1988840"/>
          <a:ext cx="1440160" cy="1440159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91678"/>
                <a:gridCol w="1148482"/>
              </a:tblGrid>
              <a:tr h="3558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zu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58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 zu 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8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 zu 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747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28 zu 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3131840" y="1988840"/>
          <a:ext cx="1584176" cy="1440159"/>
        </p:xfrm>
        <a:graphic>
          <a:graphicData uri="http://schemas.openxmlformats.org/drawingml/2006/table">
            <a:tbl>
              <a:tblPr/>
              <a:tblGrid>
                <a:gridCol w="359080"/>
                <a:gridCol w="1225096"/>
              </a:tblGrid>
              <a:tr h="3558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zu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58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c#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32 zu 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8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243 zu 224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747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28 zu 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5292080" y="4149080"/>
          <a:ext cx="1440160" cy="1440160"/>
        </p:xfrm>
        <a:graphic>
          <a:graphicData uri="http://schemas.openxmlformats.org/drawingml/2006/table">
            <a:tbl>
              <a:tblPr/>
              <a:tblGrid>
                <a:gridCol w="384043"/>
                <a:gridCol w="1056117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zu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c#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 zu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31 zu 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32 zu 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7164288" y="4581128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Ditymos</a:t>
            </a:r>
            <a:endParaRPr lang="de-DE" dirty="0"/>
          </a:p>
        </p:txBody>
      </p:sp>
      <p:sp>
        <p:nvSpPr>
          <p:cNvPr id="14" name="Pfeil nach rechts 13"/>
          <p:cNvSpPr/>
          <p:nvPr/>
        </p:nvSpPr>
        <p:spPr>
          <a:xfrm rot="8527372">
            <a:off x="4427984" y="443711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 rot="8527372">
            <a:off x="6616615" y="445287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Picture 2" descr="D:\Kurse SS 2003\Polit_Musikgeschichte\pyth_gregor\griechisch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4661520" cy="42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feld 12"/>
          <p:cNvSpPr txBox="1">
            <a:spLocks noChangeArrowheads="1"/>
          </p:cNvSpPr>
          <p:nvPr/>
        </p:nvSpPr>
        <p:spPr bwMode="auto">
          <a:xfrm>
            <a:off x="1692275" y="549275"/>
            <a:ext cx="5775940" cy="46166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/>
              <a:t>Theorie und Praxis im antiken Griechenland</a:t>
            </a:r>
            <a:endParaRPr lang="de-DE" dirty="0"/>
          </a:p>
        </p:txBody>
      </p:sp>
      <p:pic>
        <p:nvPicPr>
          <p:cNvPr id="22" name="Grafik 9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801807">
            <a:off x="3724029" y="3787071"/>
            <a:ext cx="4712905" cy="2560960"/>
          </a:xfrm>
          <a:prstGeom prst="rect">
            <a:avLst/>
          </a:prstGeom>
        </p:spPr>
      </p:pic>
      <p:sp>
        <p:nvSpPr>
          <p:cNvPr id="21" name="Pfeil nach rechts 20"/>
          <p:cNvSpPr/>
          <p:nvPr/>
        </p:nvSpPr>
        <p:spPr>
          <a:xfrm>
            <a:off x="1619672" y="5445224"/>
            <a:ext cx="367240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„</a:t>
            </a:r>
            <a:r>
              <a:rPr lang="de-DE" sz="2000" b="1" dirty="0" err="1" smtClean="0">
                <a:solidFill>
                  <a:schemeClr val="tx1"/>
                </a:solidFill>
              </a:rPr>
              <a:t>Seilikos</a:t>
            </a:r>
            <a:r>
              <a:rPr lang="de-DE" sz="2000" b="1" dirty="0" smtClean="0">
                <a:solidFill>
                  <a:schemeClr val="tx1"/>
                </a:solidFill>
              </a:rPr>
              <a:t>“-Lied  (200 </a:t>
            </a:r>
            <a:r>
              <a:rPr lang="de-DE" sz="2000" b="1" dirty="0" err="1" smtClean="0">
                <a:solidFill>
                  <a:schemeClr val="tx1"/>
                </a:solidFill>
              </a:rPr>
              <a:t>vChr</a:t>
            </a:r>
            <a:r>
              <a:rPr lang="de-DE" sz="2000" b="1" dirty="0" smtClean="0">
                <a:solidFill>
                  <a:schemeClr val="tx1"/>
                </a:solidFill>
              </a:rPr>
              <a:t>.)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24" name="Pfeil nach links 23"/>
          <p:cNvSpPr/>
          <p:nvPr/>
        </p:nvSpPr>
        <p:spPr>
          <a:xfrm>
            <a:off x="4211960" y="1988840"/>
            <a:ext cx="4248472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„</a:t>
            </a:r>
            <a:r>
              <a:rPr lang="de-DE" sz="2000" b="1" dirty="0" err="1" smtClean="0">
                <a:solidFill>
                  <a:schemeClr val="tx1"/>
                </a:solidFill>
              </a:rPr>
              <a:t>Paian</a:t>
            </a:r>
            <a:r>
              <a:rPr lang="de-DE" sz="2000" b="1" dirty="0" smtClean="0">
                <a:solidFill>
                  <a:schemeClr val="tx1"/>
                </a:solidFill>
              </a:rPr>
              <a:t>“ von Delphi (128 </a:t>
            </a:r>
            <a:r>
              <a:rPr lang="de-DE" sz="2000" b="1" dirty="0" err="1" smtClean="0">
                <a:solidFill>
                  <a:schemeClr val="tx1"/>
                </a:solidFill>
              </a:rPr>
              <a:t>vChr</a:t>
            </a:r>
            <a:r>
              <a:rPr lang="de-DE" sz="2000" b="1" dirty="0" smtClean="0">
                <a:solidFill>
                  <a:schemeClr val="tx1"/>
                </a:solidFill>
              </a:rPr>
              <a:t>.)</a:t>
            </a:r>
            <a:endParaRPr lang="de-DE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971600" y="1988840"/>
          <a:ext cx="1440160" cy="1440159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91678"/>
                <a:gridCol w="1148482"/>
              </a:tblGrid>
              <a:tr h="3558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zu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58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 zu 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8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 zu 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747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28 zu 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3131840" y="1988840"/>
          <a:ext cx="1584176" cy="1440159"/>
        </p:xfrm>
        <a:graphic>
          <a:graphicData uri="http://schemas.openxmlformats.org/drawingml/2006/table">
            <a:tbl>
              <a:tblPr/>
              <a:tblGrid>
                <a:gridCol w="359080"/>
                <a:gridCol w="1225096"/>
              </a:tblGrid>
              <a:tr h="3558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zu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58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c#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32 zu 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8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243 zu 224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747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28 zu 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5292080" y="4149080"/>
          <a:ext cx="1440160" cy="1440160"/>
        </p:xfrm>
        <a:graphic>
          <a:graphicData uri="http://schemas.openxmlformats.org/drawingml/2006/table">
            <a:tbl>
              <a:tblPr/>
              <a:tblGrid>
                <a:gridCol w="384043"/>
                <a:gridCol w="1056117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zu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c#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 zu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31 zu 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32 zu 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7164288" y="4581128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Ditymos</a:t>
            </a:r>
            <a:endParaRPr lang="de-DE" dirty="0"/>
          </a:p>
        </p:txBody>
      </p:sp>
      <p:sp>
        <p:nvSpPr>
          <p:cNvPr id="14" name="Pfeil nach rechts 13"/>
          <p:cNvSpPr/>
          <p:nvPr/>
        </p:nvSpPr>
        <p:spPr>
          <a:xfrm rot="8527372">
            <a:off x="4427984" y="443711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 rot="8527372">
            <a:off x="6616615" y="445287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Picture 2" descr="D:\Kurse SS 2003\Polit_Musikgeschichte\pyth_gregor\griechisch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4661520" cy="42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feld 12"/>
          <p:cNvSpPr txBox="1">
            <a:spLocks noChangeArrowheads="1"/>
          </p:cNvSpPr>
          <p:nvPr/>
        </p:nvSpPr>
        <p:spPr bwMode="auto">
          <a:xfrm>
            <a:off x="1692275" y="549275"/>
            <a:ext cx="5775940" cy="46166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/>
              <a:t>Theorie und Praxis im antiken Griechenland</a:t>
            </a:r>
            <a:endParaRPr lang="de-DE" dirty="0"/>
          </a:p>
        </p:txBody>
      </p:sp>
      <p:pic>
        <p:nvPicPr>
          <p:cNvPr id="22" name="Grafik 9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801807">
            <a:off x="3724029" y="3787071"/>
            <a:ext cx="4712905" cy="2560960"/>
          </a:xfrm>
          <a:prstGeom prst="rect">
            <a:avLst/>
          </a:prstGeom>
        </p:spPr>
      </p:pic>
      <p:sp>
        <p:nvSpPr>
          <p:cNvPr id="21" name="Pfeil nach rechts 20"/>
          <p:cNvSpPr/>
          <p:nvPr/>
        </p:nvSpPr>
        <p:spPr>
          <a:xfrm>
            <a:off x="1619672" y="5445224"/>
            <a:ext cx="367240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„</a:t>
            </a:r>
            <a:r>
              <a:rPr lang="de-DE" sz="2000" b="1" dirty="0" err="1" smtClean="0">
                <a:solidFill>
                  <a:schemeClr val="tx1"/>
                </a:solidFill>
              </a:rPr>
              <a:t>Seilikos</a:t>
            </a:r>
            <a:r>
              <a:rPr lang="de-DE" sz="2000" b="1" dirty="0" smtClean="0">
                <a:solidFill>
                  <a:schemeClr val="tx1"/>
                </a:solidFill>
              </a:rPr>
              <a:t>“-Lied  (200 </a:t>
            </a:r>
            <a:r>
              <a:rPr lang="de-DE" sz="2000" b="1" dirty="0" err="1" smtClean="0">
                <a:solidFill>
                  <a:schemeClr val="tx1"/>
                </a:solidFill>
              </a:rPr>
              <a:t>vChr</a:t>
            </a:r>
            <a:r>
              <a:rPr lang="de-DE" sz="2000" b="1" dirty="0" smtClean="0">
                <a:solidFill>
                  <a:schemeClr val="tx1"/>
                </a:solidFill>
              </a:rPr>
              <a:t>.)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24" name="Pfeil nach links 23"/>
          <p:cNvSpPr/>
          <p:nvPr/>
        </p:nvSpPr>
        <p:spPr>
          <a:xfrm>
            <a:off x="4211960" y="1988840"/>
            <a:ext cx="4248472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„</a:t>
            </a:r>
            <a:r>
              <a:rPr lang="de-DE" sz="2000" b="1" dirty="0" err="1" smtClean="0">
                <a:solidFill>
                  <a:schemeClr val="tx1"/>
                </a:solidFill>
              </a:rPr>
              <a:t>Paian</a:t>
            </a:r>
            <a:r>
              <a:rPr lang="de-DE" sz="2000" b="1" dirty="0" smtClean="0">
                <a:solidFill>
                  <a:schemeClr val="tx1"/>
                </a:solidFill>
              </a:rPr>
              <a:t>“ von Delphi (128 </a:t>
            </a:r>
            <a:r>
              <a:rPr lang="de-DE" sz="2000" b="1" dirty="0" err="1" smtClean="0">
                <a:solidFill>
                  <a:schemeClr val="tx1"/>
                </a:solidFill>
              </a:rPr>
              <a:t>vChr</a:t>
            </a:r>
            <a:r>
              <a:rPr lang="de-DE" sz="2000" b="1" dirty="0" smtClean="0">
                <a:solidFill>
                  <a:schemeClr val="tx1"/>
                </a:solidFill>
              </a:rPr>
              <a:t>.)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16" name="Textfeld 2"/>
          <p:cNvSpPr txBox="1">
            <a:spLocks noChangeArrowheads="1"/>
          </p:cNvSpPr>
          <p:nvPr/>
        </p:nvSpPr>
        <p:spPr bwMode="auto">
          <a:xfrm>
            <a:off x="1619672" y="3573016"/>
            <a:ext cx="6539291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b="1" dirty="0" smtClean="0"/>
              <a:t>Rhythmus (z.B. 5/8 beim „</a:t>
            </a:r>
            <a:r>
              <a:rPr lang="de-DE" sz="1800" b="1" dirty="0" err="1" smtClean="0"/>
              <a:t>Paian</a:t>
            </a:r>
            <a:r>
              <a:rPr lang="de-DE" sz="1800" b="1" dirty="0" smtClean="0"/>
              <a:t>“)  wird aus dem Text abgeleitet,</a:t>
            </a:r>
          </a:p>
          <a:p>
            <a:pPr>
              <a:defRPr/>
            </a:pPr>
            <a:r>
              <a:rPr lang="de-DE" sz="1800" b="1" dirty="0" smtClean="0"/>
              <a:t>Tonhöhen sind </a:t>
            </a:r>
            <a:r>
              <a:rPr lang="de-DE" sz="1800" b="1" dirty="0"/>
              <a:t>über dem </a:t>
            </a:r>
            <a:r>
              <a:rPr lang="de-DE" sz="1800" b="1" dirty="0" smtClean="0"/>
              <a:t>Text in Buchstaben notiert.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2"/>
          <p:cNvSpPr txBox="1">
            <a:spLocks noChangeArrowheads="1"/>
          </p:cNvSpPr>
          <p:nvPr/>
        </p:nvSpPr>
        <p:spPr bwMode="auto">
          <a:xfrm>
            <a:off x="1692275" y="549275"/>
            <a:ext cx="577594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/>
              <a:t>Theorie und Praxis im antiken Griechenland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971600" y="1340768"/>
            <a:ext cx="7056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Realisierung der Stimmungen</a:t>
            </a:r>
          </a:p>
          <a:p>
            <a:endParaRPr lang="de-DE" dirty="0" smtClean="0"/>
          </a:p>
          <a:p>
            <a:pPr marL="457200" indent="-457200">
              <a:buAutoNum type="arabicPeriod"/>
            </a:pPr>
            <a:r>
              <a:rPr lang="de-DE" dirty="0" smtClean="0"/>
              <a:t>Lied in Notenschrift und als </a:t>
            </a:r>
            <a:r>
              <a:rPr lang="de-DE" dirty="0" err="1" smtClean="0"/>
              <a:t>Midifile</a:t>
            </a:r>
            <a:endParaRPr lang="de-DE" dirty="0" smtClean="0"/>
          </a:p>
          <a:p>
            <a:pPr marL="457200" indent="-457200">
              <a:buAutoNum type="arabicPeriod"/>
            </a:pPr>
            <a:r>
              <a:rPr lang="de-DE" dirty="0" smtClean="0"/>
              <a:t>Das gewünschte Tongeschlecht für den „</a:t>
            </a:r>
            <a:r>
              <a:rPr lang="de-DE" dirty="0" err="1" smtClean="0"/>
              <a:t>Maqam</a:t>
            </a:r>
            <a:r>
              <a:rPr lang="de-DE" dirty="0" smtClean="0"/>
              <a:t>-Player“ umrechnen – d.h. Abweichung der Tasten in Cent von der 12-temperierten Stimmung</a:t>
            </a:r>
          </a:p>
          <a:p>
            <a:pPr marL="457200" indent="-457200">
              <a:buAutoNum type="arabicPeriod"/>
            </a:pPr>
            <a:r>
              <a:rPr lang="de-DE" dirty="0" err="1" smtClean="0"/>
              <a:t>Midifile</a:t>
            </a:r>
            <a:r>
              <a:rPr lang="de-DE" dirty="0" smtClean="0"/>
              <a:t> im </a:t>
            </a:r>
            <a:r>
              <a:rPr lang="de-DE" dirty="0" err="1" smtClean="0"/>
              <a:t>Maqam</a:t>
            </a:r>
            <a:r>
              <a:rPr lang="de-DE" dirty="0" smtClean="0"/>
              <a:t>-Player abspielen.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71600" y="4437112"/>
            <a:ext cx="686277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ad 1 nach Stefan Hagel 2000, im </a:t>
            </a:r>
            <a:r>
              <a:rPr lang="de-DE" dirty="0" err="1" smtClean="0"/>
              <a:t>StudIP</a:t>
            </a:r>
            <a:endParaRPr lang="de-DE" dirty="0" smtClean="0"/>
          </a:p>
          <a:p>
            <a:r>
              <a:rPr lang="de-DE" dirty="0" smtClean="0"/>
              <a:t>ad 2 </a:t>
            </a:r>
            <a:r>
              <a:rPr lang="de-DE" dirty="0" err="1" smtClean="0"/>
              <a:t>Exceltabelle</a:t>
            </a:r>
            <a:r>
              <a:rPr lang="de-DE" dirty="0" smtClean="0"/>
              <a:t> „Berechnung-Antike.xlsx“</a:t>
            </a:r>
          </a:p>
          <a:p>
            <a:r>
              <a:rPr lang="de-DE" dirty="0" smtClean="0"/>
              <a:t>ad 3 </a:t>
            </a:r>
            <a:r>
              <a:rPr lang="de-DE" dirty="0" err="1" smtClean="0"/>
              <a:t>Runtime</a:t>
            </a:r>
            <a:r>
              <a:rPr lang="de-DE" dirty="0" smtClean="0"/>
              <a:t>-Demo: </a:t>
            </a:r>
            <a:r>
              <a:rPr lang="de-DE" dirty="0" smtClean="0">
                <a:hlinkClick r:id="rId3"/>
              </a:rPr>
              <a:t>https://youtu.be/m43QTtEiDow</a:t>
            </a:r>
            <a:endParaRPr lang="de-DE" dirty="0"/>
          </a:p>
        </p:txBody>
      </p:sp>
      <p:sp>
        <p:nvSpPr>
          <p:cNvPr id="8" name="Pfeil nach rechts 7"/>
          <p:cNvSpPr/>
          <p:nvPr/>
        </p:nvSpPr>
        <p:spPr>
          <a:xfrm rot="19297009">
            <a:off x="723336" y="5582071"/>
            <a:ext cx="1080120" cy="504056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 smtClean="0">
                <a:solidFill>
                  <a:schemeClr val="tx1"/>
                </a:solidFill>
              </a:rPr>
              <a:t>später</a:t>
            </a:r>
            <a:endParaRPr lang="de-DE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2"/>
          <p:cNvSpPr txBox="1">
            <a:spLocks noChangeArrowheads="1"/>
          </p:cNvSpPr>
          <p:nvPr/>
        </p:nvSpPr>
        <p:spPr bwMode="auto">
          <a:xfrm>
            <a:off x="1692275" y="549275"/>
            <a:ext cx="577594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/>
              <a:t>Theorie und Praxis im antiken Griechenland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467544" y="2348880"/>
          <a:ext cx="8064894" cy="3240362"/>
        </p:xfrm>
        <a:graphic>
          <a:graphicData uri="http://schemas.openxmlformats.org/drawingml/2006/table">
            <a:tbl>
              <a:tblPr/>
              <a:tblGrid>
                <a:gridCol w="600578"/>
                <a:gridCol w="193042"/>
                <a:gridCol w="591997"/>
                <a:gridCol w="707824"/>
                <a:gridCol w="840808"/>
                <a:gridCol w="591997"/>
                <a:gridCol w="707824"/>
                <a:gridCol w="840808"/>
                <a:gridCol w="257390"/>
                <a:gridCol w="591997"/>
                <a:gridCol w="591997"/>
                <a:gridCol w="707824"/>
                <a:gridCol w="840808"/>
              </a:tblGrid>
              <a:tr h="336869">
                <a:tc>
                  <a:txBody>
                    <a:bodyPr/>
                    <a:lstStyle/>
                    <a:p>
                      <a:pPr algn="l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diatonisch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chromatisch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enharmonisch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6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diat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CENTabw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chrom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CENTabw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enhar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CENTabw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2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329,63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329,63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zu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329,63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zu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329,63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329,63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zu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082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293,66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293,00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9 zu8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-3,91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274,69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 zu 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-115,64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c#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277,2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263,70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 zu 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-86,30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82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261,63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263,70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 zu 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263,70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25 zu 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261,63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255,20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31 zu 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-43,08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82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246,94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247,22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16 zu 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247,22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16 zu 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246,94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247,22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32 zu 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82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219,75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zu 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219,75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 zu 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219,75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zu 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82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195,33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zu 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-5,87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183,13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zu 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-117,60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f#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185,00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175,80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zu 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-88,29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82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174,61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175,80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zu 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 zu 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174,61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170,13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 zu 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-45,04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82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164,81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164,81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 zu 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164,81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 zu 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164,81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164,81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 zu 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539552" y="1772816"/>
            <a:ext cx="315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Die Excel-Tabelle für </a:t>
            </a:r>
            <a:r>
              <a:rPr lang="de-DE" sz="1800" dirty="0" err="1" smtClean="0"/>
              <a:t>Didymos</a:t>
            </a:r>
            <a:r>
              <a:rPr lang="de-DE" sz="1800" dirty="0" smtClean="0"/>
              <a:t>: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feld 5"/>
          <p:cNvSpPr txBox="1">
            <a:spLocks noChangeArrowheads="1"/>
          </p:cNvSpPr>
          <p:nvPr/>
        </p:nvSpPr>
        <p:spPr bwMode="auto">
          <a:xfrm>
            <a:off x="6732588" y="2276475"/>
            <a:ext cx="21494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Indische Musik</a:t>
            </a:r>
          </a:p>
          <a:p>
            <a:r>
              <a:rPr lang="de-DE"/>
              <a:t>(Shruti-System)</a:t>
            </a:r>
          </a:p>
        </p:txBody>
      </p:sp>
      <p:sp>
        <p:nvSpPr>
          <p:cNvPr id="3077" name="Textfeld 6"/>
          <p:cNvSpPr txBox="1">
            <a:spLocks noChangeArrowheads="1"/>
          </p:cNvSpPr>
          <p:nvPr/>
        </p:nvSpPr>
        <p:spPr bwMode="auto">
          <a:xfrm>
            <a:off x="827088" y="2276475"/>
            <a:ext cx="2400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Antike Praxis</a:t>
            </a:r>
          </a:p>
          <a:p>
            <a:r>
              <a:rPr lang="de-DE" dirty="0"/>
              <a:t>(Tongeschlechter)</a:t>
            </a:r>
          </a:p>
        </p:txBody>
      </p:sp>
      <p:sp>
        <p:nvSpPr>
          <p:cNvPr id="3081" name="Textfeld 12"/>
          <p:cNvSpPr txBox="1">
            <a:spLocks noChangeArrowheads="1"/>
          </p:cNvSpPr>
          <p:nvPr/>
        </p:nvSpPr>
        <p:spPr bwMode="auto">
          <a:xfrm>
            <a:off x="1692275" y="549275"/>
            <a:ext cx="4984750" cy="4603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Der Pythagoreische Konsonanzrahmen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1763688" y="1340768"/>
            <a:ext cx="1512168" cy="7920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4499992" y="1340768"/>
            <a:ext cx="0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5508104" y="1340768"/>
            <a:ext cx="1944216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3059832" y="3284984"/>
            <a:ext cx="2580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… ist direkt gültig</a:t>
            </a:r>
            <a:endParaRPr lang="de-D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feld 2"/>
          <p:cNvSpPr txBox="1">
            <a:spLocks noChangeArrowheads="1"/>
          </p:cNvSpPr>
          <p:nvPr/>
        </p:nvSpPr>
        <p:spPr bwMode="auto">
          <a:xfrm>
            <a:off x="3491880" y="2276872"/>
            <a:ext cx="2336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Arabische Musik</a:t>
            </a:r>
          </a:p>
          <a:p>
            <a:r>
              <a:rPr lang="de-DE" dirty="0"/>
              <a:t>(</a:t>
            </a:r>
            <a:r>
              <a:rPr lang="de-DE" dirty="0" err="1"/>
              <a:t>Maqam</a:t>
            </a:r>
            <a:r>
              <a:rPr lang="de-DE" dirty="0"/>
              <a:t>-System)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ongeschlechter-Player-2021-Version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1600" y="2204864"/>
            <a:ext cx="6804248" cy="382739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627784" y="6165304"/>
            <a:ext cx="4104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hlinkClick r:id="rId4"/>
              </a:rPr>
              <a:t>https://youtu.be/m43QTtEiDow</a:t>
            </a:r>
            <a:endParaRPr lang="de-DE" dirty="0"/>
          </a:p>
        </p:txBody>
      </p:sp>
      <p:sp>
        <p:nvSpPr>
          <p:cNvPr id="4" name="Textfeld 12"/>
          <p:cNvSpPr txBox="1">
            <a:spLocks noChangeArrowheads="1"/>
          </p:cNvSpPr>
          <p:nvPr/>
        </p:nvSpPr>
        <p:spPr bwMode="auto">
          <a:xfrm>
            <a:off x="1692275" y="549275"/>
            <a:ext cx="577594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/>
              <a:t>Theorie und Praxis im antiken Griechenland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971600" y="1484784"/>
            <a:ext cx="4520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Das </a:t>
            </a:r>
            <a:r>
              <a:rPr lang="de-DE" sz="2000" dirty="0" err="1" smtClean="0"/>
              <a:t>Runtime</a:t>
            </a:r>
            <a:r>
              <a:rPr lang="de-DE" sz="2000" dirty="0" smtClean="0"/>
              <a:t>-Programm (</a:t>
            </a:r>
            <a:r>
              <a:rPr lang="de-DE" sz="2000" dirty="0" err="1" smtClean="0"/>
              <a:t>Maqam</a:t>
            </a:r>
            <a:r>
              <a:rPr lang="de-DE" sz="2000" dirty="0" smtClean="0"/>
              <a:t>-Player):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2"/>
          <p:cNvSpPr txBox="1">
            <a:spLocks noChangeArrowheads="1"/>
          </p:cNvSpPr>
          <p:nvPr/>
        </p:nvSpPr>
        <p:spPr bwMode="auto">
          <a:xfrm>
            <a:off x="1692275" y="549275"/>
            <a:ext cx="577594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/>
              <a:t>Theorie und Praxis im antiken Griechenland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971600" y="1484784"/>
            <a:ext cx="7481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Alle Ergebnisse des </a:t>
            </a:r>
            <a:r>
              <a:rPr lang="de-DE" sz="2000" dirty="0" err="1" smtClean="0"/>
              <a:t>Maqam</a:t>
            </a:r>
            <a:r>
              <a:rPr lang="de-DE" sz="2000" dirty="0" smtClean="0"/>
              <a:t>-Players auf der Homepage:</a:t>
            </a:r>
          </a:p>
          <a:p>
            <a:r>
              <a:rPr lang="de-DE" sz="2000" dirty="0" smtClean="0">
                <a:hlinkClick r:id="rId2"/>
              </a:rPr>
              <a:t>www.musik-for.uni-oldenburg.de/weltstimmung/03Abendland/Seikilos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3491880" y="4725144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Das „</a:t>
            </a:r>
            <a:r>
              <a:rPr lang="de-DE" sz="1800" dirty="0" err="1" smtClean="0"/>
              <a:t>Seikilos</a:t>
            </a:r>
            <a:r>
              <a:rPr lang="de-DE" sz="1800" dirty="0" smtClean="0"/>
              <a:t>“-Lied</a:t>
            </a:r>
            <a:endParaRPr lang="de-DE" sz="1800" dirty="0"/>
          </a:p>
        </p:txBody>
      </p:sp>
      <p:pic>
        <p:nvPicPr>
          <p:cNvPr id="9" name="Grafik 8" descr="NB-Seikilos-Lied-in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564904"/>
            <a:ext cx="7200900" cy="216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feld 1"/>
          <p:cNvSpPr txBox="1">
            <a:spLocks noChangeArrowheads="1"/>
          </p:cNvSpPr>
          <p:nvPr/>
        </p:nvSpPr>
        <p:spPr bwMode="auto">
          <a:xfrm>
            <a:off x="683568" y="1052736"/>
            <a:ext cx="78486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/>
              <a:t>Merksätze</a:t>
            </a:r>
          </a:p>
          <a:p>
            <a:endParaRPr lang="de-DE" dirty="0"/>
          </a:p>
          <a:p>
            <a:r>
              <a:rPr lang="de-DE" dirty="0"/>
              <a:t>Die Theorie hinkt der Praxis hinterher, d.h. Theoretiker versuchen die bestehende Praxis zu erklären.</a:t>
            </a:r>
          </a:p>
          <a:p>
            <a:endParaRPr lang="de-DE" dirty="0"/>
          </a:p>
          <a:p>
            <a:r>
              <a:rPr lang="de-DE" dirty="0"/>
              <a:t>Theoretiker versuchen die Praxis zu „fixieren“ und Normen für die Praxis aufzustellen: 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de-DE" dirty="0"/>
              <a:t>Es gibt falsch und richtig,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de-DE" dirty="0"/>
              <a:t>g</a:t>
            </a:r>
            <a:r>
              <a:rPr lang="de-DE" dirty="0" smtClean="0"/>
              <a:t>ut </a:t>
            </a:r>
            <a:r>
              <a:rPr lang="de-DE" dirty="0"/>
              <a:t>und schlecht,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de-DE" dirty="0"/>
              <a:t>n</a:t>
            </a:r>
            <a:r>
              <a:rPr lang="de-DE" dirty="0" smtClean="0"/>
              <a:t>ützlich </a:t>
            </a:r>
            <a:r>
              <a:rPr lang="de-DE" dirty="0"/>
              <a:t>und schädlich.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691680" y="5949280"/>
            <a:ext cx="506222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Weiter zu Teil 2: Mittelalter bis Neuzeit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feld 2"/>
          <p:cNvSpPr txBox="1">
            <a:spLocks noChangeArrowheads="1"/>
          </p:cNvSpPr>
          <p:nvPr/>
        </p:nvSpPr>
        <p:spPr bwMode="auto">
          <a:xfrm>
            <a:off x="3491880" y="2276872"/>
            <a:ext cx="2336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Arabische Musik</a:t>
            </a:r>
          </a:p>
          <a:p>
            <a:r>
              <a:rPr lang="de-DE" dirty="0"/>
              <a:t>(</a:t>
            </a:r>
            <a:r>
              <a:rPr lang="de-DE" dirty="0" err="1"/>
              <a:t>Maqam</a:t>
            </a:r>
            <a:r>
              <a:rPr lang="de-DE" dirty="0"/>
              <a:t>-System)</a:t>
            </a:r>
          </a:p>
        </p:txBody>
      </p:sp>
      <p:sp>
        <p:nvSpPr>
          <p:cNvPr id="3075" name="Textfeld 4"/>
          <p:cNvSpPr txBox="1">
            <a:spLocks noChangeArrowheads="1"/>
          </p:cNvSpPr>
          <p:nvPr/>
        </p:nvSpPr>
        <p:spPr bwMode="auto">
          <a:xfrm>
            <a:off x="5580112" y="4149080"/>
            <a:ext cx="27114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Chinesische Musik</a:t>
            </a:r>
          </a:p>
          <a:p>
            <a:r>
              <a:rPr lang="de-DE" dirty="0"/>
              <a:t>(Pentatonik-System)</a:t>
            </a:r>
          </a:p>
        </p:txBody>
      </p:sp>
      <p:sp>
        <p:nvSpPr>
          <p:cNvPr id="3076" name="Textfeld 5"/>
          <p:cNvSpPr txBox="1">
            <a:spLocks noChangeArrowheads="1"/>
          </p:cNvSpPr>
          <p:nvPr/>
        </p:nvSpPr>
        <p:spPr bwMode="auto">
          <a:xfrm>
            <a:off x="6732588" y="2276475"/>
            <a:ext cx="21494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Indische Musik</a:t>
            </a:r>
          </a:p>
          <a:p>
            <a:r>
              <a:rPr lang="de-DE"/>
              <a:t>(Shruti-System)</a:t>
            </a:r>
          </a:p>
        </p:txBody>
      </p:sp>
      <p:sp>
        <p:nvSpPr>
          <p:cNvPr id="3077" name="Textfeld 6"/>
          <p:cNvSpPr txBox="1">
            <a:spLocks noChangeArrowheads="1"/>
          </p:cNvSpPr>
          <p:nvPr/>
        </p:nvSpPr>
        <p:spPr bwMode="auto">
          <a:xfrm>
            <a:off x="827088" y="2276475"/>
            <a:ext cx="2400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Antike Praxis</a:t>
            </a:r>
          </a:p>
          <a:p>
            <a:r>
              <a:rPr lang="de-DE" dirty="0"/>
              <a:t>(Tongeschlechter)</a:t>
            </a:r>
          </a:p>
        </p:txBody>
      </p:sp>
      <p:sp>
        <p:nvSpPr>
          <p:cNvPr id="3078" name="Textfeld 7"/>
          <p:cNvSpPr txBox="1">
            <a:spLocks noChangeArrowheads="1"/>
          </p:cNvSpPr>
          <p:nvPr/>
        </p:nvSpPr>
        <p:spPr bwMode="auto">
          <a:xfrm>
            <a:off x="755576" y="4149080"/>
            <a:ext cx="30305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dirty="0"/>
              <a:t>Abendländische Musik</a:t>
            </a:r>
          </a:p>
          <a:p>
            <a:pPr algn="ctr"/>
            <a:r>
              <a:rPr lang="de-DE" dirty="0"/>
              <a:t>(Harmonie)</a:t>
            </a:r>
          </a:p>
        </p:txBody>
      </p:sp>
      <p:sp>
        <p:nvSpPr>
          <p:cNvPr id="3081" name="Textfeld 12"/>
          <p:cNvSpPr txBox="1">
            <a:spLocks noChangeArrowheads="1"/>
          </p:cNvSpPr>
          <p:nvPr/>
        </p:nvSpPr>
        <p:spPr bwMode="auto">
          <a:xfrm>
            <a:off x="1692275" y="549275"/>
            <a:ext cx="4984750" cy="4603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Der Pythagoreische Konsonanzrahmen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1763688" y="1340768"/>
            <a:ext cx="1512168" cy="7920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4499992" y="1340768"/>
            <a:ext cx="0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5508104" y="1340768"/>
            <a:ext cx="1944216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547664" y="5301208"/>
            <a:ext cx="5839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… ist indirekt gültig bzw. weiter entwickelt</a:t>
            </a:r>
            <a:endParaRPr lang="de-D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 flipH="1">
            <a:off x="3059832" y="1340768"/>
            <a:ext cx="432048" cy="2664296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4932040" y="1484784"/>
            <a:ext cx="2304256" cy="252028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827584" y="1772816"/>
            <a:ext cx="3302719" cy="10081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de-DE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harmonia</a:t>
            </a:r>
            <a:r>
              <a:rPr lang="de-DE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 </a:t>
            </a:r>
            <a:r>
              <a:rPr lang="de-DE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mundana</a:t>
            </a:r>
            <a:endParaRPr lang="de-DE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755676" y="3440135"/>
            <a:ext cx="4319511" cy="110694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de-DE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harmonia instrumentalis</a:t>
            </a: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755576" y="5013176"/>
            <a:ext cx="3480843" cy="10081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de-DE" sz="3600" kern="10" dirty="0" err="1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harmonia</a:t>
            </a:r>
            <a:r>
              <a:rPr lang="de-DE" sz="3600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 </a:t>
            </a:r>
            <a:r>
              <a:rPr lang="de-DE" sz="3600" kern="10" dirty="0" err="1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humana</a:t>
            </a:r>
            <a:endParaRPr lang="de-DE" sz="3600" kern="10" dirty="0">
              <a:ln w="9525">
                <a:solidFill>
                  <a:srgbClr val="FFCC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5914272" y="4113355"/>
            <a:ext cx="2906200" cy="1043837"/>
          </a:xfrm>
          <a:prstGeom prst="cloudCallout">
            <a:avLst>
              <a:gd name="adj1" fmla="val -75403"/>
              <a:gd name="adj2" fmla="val -45236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de-DE" altLang="de-DE" b="1" dirty="0">
                <a:solidFill>
                  <a:schemeClr val="accent2"/>
                </a:solidFill>
              </a:rPr>
              <a:t>Das ist die Musik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4860032" y="1700808"/>
            <a:ext cx="2952328" cy="1584176"/>
          </a:xfrm>
          <a:prstGeom prst="cloudCallout">
            <a:avLst>
              <a:gd name="adj1" fmla="val -70012"/>
              <a:gd name="adj2" fmla="val -27435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de-DE" altLang="de-DE" b="1" dirty="0">
                <a:solidFill>
                  <a:schemeClr val="accent2"/>
                </a:solidFill>
              </a:rPr>
              <a:t>Das ist </a:t>
            </a:r>
            <a:r>
              <a:rPr lang="de-DE" altLang="de-DE" b="1" dirty="0" smtClean="0">
                <a:solidFill>
                  <a:schemeClr val="accent2"/>
                </a:solidFill>
              </a:rPr>
              <a:t>die kosmische </a:t>
            </a:r>
            <a:r>
              <a:rPr lang="de-DE" altLang="de-DE" b="1" dirty="0">
                <a:solidFill>
                  <a:schemeClr val="accent2"/>
                </a:solidFill>
              </a:rPr>
              <a:t>Ordnung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572000" y="5445224"/>
            <a:ext cx="2849987" cy="1080120"/>
          </a:xfrm>
          <a:prstGeom prst="cloudCallout">
            <a:avLst>
              <a:gd name="adj1" fmla="val -52472"/>
              <a:gd name="adj2" fmla="val -7291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de-DE" altLang="de-DE" b="1" dirty="0">
                <a:solidFill>
                  <a:schemeClr val="accent2"/>
                </a:solidFill>
              </a:rPr>
              <a:t>Das ist Gesundheit</a:t>
            </a:r>
          </a:p>
        </p:txBody>
      </p:sp>
      <p:sp>
        <p:nvSpPr>
          <p:cNvPr id="8" name="Textfeld 12"/>
          <p:cNvSpPr txBox="1">
            <a:spLocks noChangeArrowheads="1"/>
          </p:cNvSpPr>
          <p:nvPr/>
        </p:nvSpPr>
        <p:spPr bwMode="auto">
          <a:xfrm>
            <a:off x="1692275" y="549275"/>
            <a:ext cx="4984750" cy="4603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Der Pythagoreische Konsonanzrahmen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feld 1"/>
          <p:cNvSpPr txBox="1">
            <a:spLocks noChangeArrowheads="1"/>
          </p:cNvSpPr>
          <p:nvPr/>
        </p:nvSpPr>
        <p:spPr bwMode="auto">
          <a:xfrm>
            <a:off x="683568" y="1844824"/>
            <a:ext cx="78486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/>
              <a:t>Pythagoreische Wirkungstheorie der Musiktherapie</a:t>
            </a:r>
          </a:p>
          <a:p>
            <a:endParaRPr lang="de-DE" dirty="0"/>
          </a:p>
          <a:p>
            <a:r>
              <a:rPr lang="de-DE" dirty="0"/>
              <a:t>Diagnose: wenn der Mensch krank ist, stimmt die </a:t>
            </a:r>
            <a:r>
              <a:rPr lang="de-DE" i="1" dirty="0" err="1"/>
              <a:t>Musica</a:t>
            </a:r>
            <a:r>
              <a:rPr lang="de-DE" i="1" dirty="0"/>
              <a:t> Humana</a:t>
            </a:r>
            <a:r>
              <a:rPr lang="de-DE" dirty="0"/>
              <a:t> nicht mir der </a:t>
            </a:r>
            <a:r>
              <a:rPr lang="de-DE" i="1" dirty="0"/>
              <a:t>Music </a:t>
            </a:r>
            <a:r>
              <a:rPr lang="de-DE" i="1" dirty="0" err="1"/>
              <a:t>Mundana</a:t>
            </a:r>
            <a:r>
              <a:rPr lang="de-DE" i="1" dirty="0"/>
              <a:t> </a:t>
            </a:r>
            <a:r>
              <a:rPr lang="de-DE" dirty="0"/>
              <a:t>überein.</a:t>
            </a:r>
          </a:p>
          <a:p>
            <a:endParaRPr lang="de-DE" dirty="0"/>
          </a:p>
          <a:p>
            <a:r>
              <a:rPr lang="de-DE" dirty="0"/>
              <a:t>Wenn die </a:t>
            </a:r>
            <a:r>
              <a:rPr lang="de-DE" i="1" dirty="0" err="1"/>
              <a:t>Musica</a:t>
            </a:r>
            <a:r>
              <a:rPr lang="de-DE" i="1" dirty="0"/>
              <a:t> Instrumentalis </a:t>
            </a:r>
            <a:r>
              <a:rPr lang="de-DE" dirty="0"/>
              <a:t>nach den „korrekten“ Maßen erklingt, dann gerät durch Resonanz die </a:t>
            </a:r>
            <a:r>
              <a:rPr lang="de-DE" i="1" dirty="0" err="1"/>
              <a:t>Musica</a:t>
            </a:r>
            <a:r>
              <a:rPr lang="de-DE" i="1" dirty="0"/>
              <a:t> Humana </a:t>
            </a:r>
            <a:r>
              <a:rPr lang="de-DE" dirty="0"/>
              <a:t>wieder in die Ordnung der </a:t>
            </a:r>
            <a:r>
              <a:rPr lang="de-DE" i="1" dirty="0" err="1"/>
              <a:t>Musica</a:t>
            </a:r>
            <a:r>
              <a:rPr lang="de-DE" i="1" dirty="0"/>
              <a:t> </a:t>
            </a:r>
            <a:r>
              <a:rPr lang="de-DE" i="1" dirty="0" err="1"/>
              <a:t>Mundana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Ergebnis: durch Hören der „korrekten“ Musik wird der Mensch wieder gesund.</a:t>
            </a:r>
          </a:p>
        </p:txBody>
      </p:sp>
      <p:sp>
        <p:nvSpPr>
          <p:cNvPr id="3" name="Textfeld 12"/>
          <p:cNvSpPr txBox="1">
            <a:spLocks noChangeArrowheads="1"/>
          </p:cNvSpPr>
          <p:nvPr/>
        </p:nvSpPr>
        <p:spPr bwMode="auto">
          <a:xfrm>
            <a:off x="1692275" y="549275"/>
            <a:ext cx="4984750" cy="4603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Der Pythagoreische Konsonanzrahmen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3"/>
          <p:cNvPicPr>
            <a:picLocks noChangeAspect="1" noChangeArrowheads="1"/>
          </p:cNvPicPr>
          <p:nvPr/>
        </p:nvPicPr>
        <p:blipFill>
          <a:blip r:embed="rId2" cstate="print">
            <a:lum contrast="96000"/>
          </a:blip>
          <a:srcRect/>
          <a:stretch>
            <a:fillRect/>
          </a:stretch>
        </p:blipFill>
        <p:spPr bwMode="auto">
          <a:xfrm>
            <a:off x="-107950" y="5084763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mit Pfeil 8"/>
          <p:cNvCxnSpPr>
            <a:cxnSpLocks/>
          </p:cNvCxnSpPr>
          <p:nvPr/>
        </p:nvCxnSpPr>
        <p:spPr>
          <a:xfrm>
            <a:off x="971550" y="5229225"/>
            <a:ext cx="1655763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cxnSpLocks/>
          </p:cNvCxnSpPr>
          <p:nvPr/>
        </p:nvCxnSpPr>
        <p:spPr>
          <a:xfrm>
            <a:off x="3132138" y="5229225"/>
            <a:ext cx="1584325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cxnSpLocks/>
          </p:cNvCxnSpPr>
          <p:nvPr/>
        </p:nvCxnSpPr>
        <p:spPr>
          <a:xfrm>
            <a:off x="4787900" y="5229225"/>
            <a:ext cx="1655763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cxnSpLocks/>
          </p:cNvCxnSpPr>
          <p:nvPr/>
        </p:nvCxnSpPr>
        <p:spPr>
          <a:xfrm>
            <a:off x="6804025" y="5229225"/>
            <a:ext cx="1657350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484438" y="4652963"/>
            <a:ext cx="3824287" cy="369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dirty="0"/>
              <a:t>Die Tetrachorde des „</a:t>
            </a:r>
            <a:r>
              <a:rPr lang="de-DE" sz="1800" dirty="0" err="1"/>
              <a:t>Systema</a:t>
            </a:r>
            <a:r>
              <a:rPr lang="de-DE" sz="1800" dirty="0"/>
              <a:t> </a:t>
            </a:r>
            <a:r>
              <a:rPr lang="de-DE" sz="1800" dirty="0" err="1"/>
              <a:t>Telaion</a:t>
            </a:r>
            <a:r>
              <a:rPr lang="de-DE" sz="1800" dirty="0"/>
              <a:t>“</a:t>
            </a:r>
          </a:p>
        </p:txBody>
      </p:sp>
      <p:pic>
        <p:nvPicPr>
          <p:cNvPr id="7176" name="Grafik 15" descr="ptolemaio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33375"/>
            <a:ext cx="4240212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hteck 17"/>
          <p:cNvSpPr/>
          <p:nvPr/>
        </p:nvSpPr>
        <p:spPr>
          <a:xfrm>
            <a:off x="539552" y="1196752"/>
            <a:ext cx="2232025" cy="3313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179" name="Textfeld 18"/>
          <p:cNvSpPr txBox="1">
            <a:spLocks noChangeArrowheads="1"/>
          </p:cNvSpPr>
          <p:nvPr/>
        </p:nvSpPr>
        <p:spPr bwMode="auto">
          <a:xfrm>
            <a:off x="683568" y="1196752"/>
            <a:ext cx="13287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Fixsterne</a:t>
            </a:r>
          </a:p>
          <a:p>
            <a:r>
              <a:rPr lang="de-DE" dirty="0"/>
              <a:t>Saturn</a:t>
            </a:r>
          </a:p>
          <a:p>
            <a:r>
              <a:rPr lang="de-DE" dirty="0"/>
              <a:t>Jupiter</a:t>
            </a:r>
          </a:p>
          <a:p>
            <a:r>
              <a:rPr lang="de-DE" dirty="0"/>
              <a:t>Mars</a:t>
            </a:r>
          </a:p>
          <a:p>
            <a:r>
              <a:rPr lang="de-DE" dirty="0"/>
              <a:t>Sonne</a:t>
            </a:r>
          </a:p>
          <a:p>
            <a:r>
              <a:rPr lang="de-DE" dirty="0"/>
              <a:t>Venus</a:t>
            </a:r>
          </a:p>
          <a:p>
            <a:r>
              <a:rPr lang="de-DE" dirty="0"/>
              <a:t>Merkur</a:t>
            </a:r>
          </a:p>
          <a:p>
            <a:r>
              <a:rPr lang="de-DE" dirty="0"/>
              <a:t>Mond</a:t>
            </a:r>
          </a:p>
          <a:p>
            <a:r>
              <a:rPr lang="de-DE" dirty="0"/>
              <a:t>ERDE</a:t>
            </a:r>
          </a:p>
        </p:txBody>
      </p:sp>
      <p:sp>
        <p:nvSpPr>
          <p:cNvPr id="7180" name="Textfeld 19"/>
          <p:cNvSpPr txBox="1">
            <a:spLocks noChangeArrowheads="1"/>
          </p:cNvSpPr>
          <p:nvPr/>
        </p:nvSpPr>
        <p:spPr bwMode="auto">
          <a:xfrm>
            <a:off x="2339752" y="1124744"/>
            <a:ext cx="5095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  <a:p>
            <a:r>
              <a:rPr lang="de-DE"/>
              <a:t>a</a:t>
            </a:r>
          </a:p>
          <a:p>
            <a:r>
              <a:rPr lang="de-DE"/>
              <a:t>e</a:t>
            </a:r>
          </a:p>
          <a:p>
            <a:r>
              <a:rPr lang="de-DE"/>
              <a:t>d</a:t>
            </a:r>
          </a:p>
          <a:p>
            <a:r>
              <a:rPr lang="de-DE"/>
              <a:t>A</a:t>
            </a:r>
          </a:p>
          <a:p>
            <a:r>
              <a:rPr lang="de-DE"/>
              <a:t>E</a:t>
            </a:r>
          </a:p>
          <a:p>
            <a:r>
              <a:rPr lang="de-DE"/>
              <a:t>D</a:t>
            </a:r>
          </a:p>
          <a:p>
            <a:r>
              <a:rPr lang="de-DE"/>
              <a:t>A‘</a:t>
            </a:r>
          </a:p>
          <a:p>
            <a:endParaRPr lang="de-DE"/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1692275" y="549275"/>
            <a:ext cx="4984750" cy="46037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Der Pythagoreische Konsonanzrahmen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316416" cy="433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27584" y="6021288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altLang="de-DE" dirty="0"/>
              <a:t>Die beiden wichtigsten altgriechischen Musikinstrumente</a:t>
            </a:r>
          </a:p>
        </p:txBody>
      </p:sp>
      <p:sp>
        <p:nvSpPr>
          <p:cNvPr id="4" name="Textfeld 12"/>
          <p:cNvSpPr txBox="1">
            <a:spLocks noChangeArrowheads="1"/>
          </p:cNvSpPr>
          <p:nvPr/>
        </p:nvSpPr>
        <p:spPr bwMode="auto">
          <a:xfrm>
            <a:off x="1692275" y="549275"/>
            <a:ext cx="5775940" cy="46166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/>
              <a:t>Theorie und Praxis im antiken Griechenland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fik 1" descr="griechenland_eksta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500"/>
            <a:ext cx="4381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Grafik 2" descr="pythagora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0" y="1757363"/>
            <a:ext cx="46291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feil nach links und rechts 3"/>
          <p:cNvSpPr/>
          <p:nvPr/>
        </p:nvSpPr>
        <p:spPr>
          <a:xfrm>
            <a:off x="3929063" y="5500688"/>
            <a:ext cx="1285875" cy="5000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245" name="Textfeld 4"/>
          <p:cNvSpPr txBox="1">
            <a:spLocks noChangeArrowheads="1"/>
          </p:cNvSpPr>
          <p:nvPr/>
        </p:nvSpPr>
        <p:spPr bwMode="auto">
          <a:xfrm>
            <a:off x="928688" y="5429250"/>
            <a:ext cx="2519362" cy="830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/>
              <a:t>Dionysos, Ekstase,</a:t>
            </a:r>
          </a:p>
          <a:p>
            <a:pPr algn="ctr"/>
            <a:r>
              <a:rPr lang="de-DE"/>
              <a:t>Schamanismus</a:t>
            </a:r>
          </a:p>
        </p:txBody>
      </p:sp>
      <p:sp>
        <p:nvSpPr>
          <p:cNvPr id="10246" name="Textfeld 5"/>
          <p:cNvSpPr txBox="1">
            <a:spLocks noChangeArrowheads="1"/>
          </p:cNvSpPr>
          <p:nvPr/>
        </p:nvSpPr>
        <p:spPr bwMode="auto">
          <a:xfrm>
            <a:off x="5643563" y="5429250"/>
            <a:ext cx="3071812" cy="830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/>
              <a:t>Mathematik, Ordnung,</a:t>
            </a:r>
          </a:p>
          <a:p>
            <a:pPr algn="ctr"/>
            <a:r>
              <a:rPr lang="de-DE"/>
              <a:t>Sphärenharmonie</a:t>
            </a:r>
          </a:p>
        </p:txBody>
      </p:sp>
      <p:sp>
        <p:nvSpPr>
          <p:cNvPr id="10247" name="Textfeld 6"/>
          <p:cNvSpPr txBox="1">
            <a:spLocks noChangeArrowheads="1"/>
          </p:cNvSpPr>
          <p:nvPr/>
        </p:nvSpPr>
        <p:spPr bwMode="auto">
          <a:xfrm>
            <a:off x="5143500" y="1214438"/>
            <a:ext cx="3455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Pythagoras (6. Jhd.) als Mönch!</a:t>
            </a:r>
          </a:p>
        </p:txBody>
      </p:sp>
      <p:sp>
        <p:nvSpPr>
          <p:cNvPr id="9" name="Textfeld 12"/>
          <p:cNvSpPr txBox="1">
            <a:spLocks noChangeArrowheads="1"/>
          </p:cNvSpPr>
          <p:nvPr/>
        </p:nvSpPr>
        <p:spPr bwMode="auto">
          <a:xfrm>
            <a:off x="1692275" y="549275"/>
            <a:ext cx="5775940" cy="46166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/>
              <a:t>Theorie und Praxis im antiken Griechenland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1921</Words>
  <Application>Microsoft Office PowerPoint</Application>
  <PresentationFormat>Bildschirmpräsentation (4:3)</PresentationFormat>
  <Paragraphs>540</Paragraphs>
  <Slides>32</Slides>
  <Notes>3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3" baseType="lpstr">
      <vt:lpstr>Standarddesign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</vt:vector>
  </TitlesOfParts>
  <Company>uni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wms</dc:creator>
  <cp:lastModifiedBy>Wolfgang Martin Stroh</cp:lastModifiedBy>
  <cp:revision>60</cp:revision>
  <dcterms:created xsi:type="dcterms:W3CDTF">2002-04-15T14:26:04Z</dcterms:created>
  <dcterms:modified xsi:type="dcterms:W3CDTF">2021-04-22T11:04:12Z</dcterms:modified>
</cp:coreProperties>
</file>