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75" r:id="rId5"/>
    <p:sldId id="273" r:id="rId6"/>
    <p:sldId id="262" r:id="rId7"/>
    <p:sldId id="317" r:id="rId8"/>
    <p:sldId id="318" r:id="rId9"/>
    <p:sldId id="319" r:id="rId10"/>
    <p:sldId id="276" r:id="rId11"/>
    <p:sldId id="277" r:id="rId12"/>
    <p:sldId id="258" r:id="rId13"/>
    <p:sldId id="264" r:id="rId14"/>
    <p:sldId id="267" r:id="rId15"/>
    <p:sldId id="320" r:id="rId16"/>
    <p:sldId id="321" r:id="rId17"/>
    <p:sldId id="292" r:id="rId18"/>
    <p:sldId id="301" r:id="rId19"/>
    <p:sldId id="302" r:id="rId20"/>
    <p:sldId id="266" r:id="rId21"/>
    <p:sldId id="311" r:id="rId22"/>
    <p:sldId id="315" r:id="rId23"/>
    <p:sldId id="269" r:id="rId24"/>
    <p:sldId id="281" r:id="rId25"/>
    <p:sldId id="294" r:id="rId26"/>
    <p:sldId id="295" r:id="rId27"/>
    <p:sldId id="284" r:id="rId28"/>
    <p:sldId id="282" r:id="rId29"/>
    <p:sldId id="261" r:id="rId30"/>
    <p:sldId id="307" r:id="rId31"/>
    <p:sldId id="308" r:id="rId32"/>
    <p:sldId id="296" r:id="rId33"/>
    <p:sldId id="290" r:id="rId34"/>
    <p:sldId id="313" r:id="rId35"/>
    <p:sldId id="298" r:id="rId36"/>
    <p:sldId id="303" r:id="rId37"/>
    <p:sldId id="297" r:id="rId38"/>
    <p:sldId id="286" r:id="rId39"/>
    <p:sldId id="312" r:id="rId40"/>
    <p:sldId id="314" r:id="rId41"/>
    <p:sldId id="309" r:id="rId42"/>
    <p:sldId id="305" r:id="rId43"/>
    <p:sldId id="287" r:id="rId44"/>
    <p:sldId id="310" r:id="rId45"/>
    <p:sldId id="316" r:id="rId46"/>
    <p:sldId id="306" r:id="rId47"/>
    <p:sldId id="289" r:id="rId48"/>
    <p:sldId id="271" r:id="rId4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661" autoAdjust="0"/>
  </p:normalViewPr>
  <p:slideViewPr>
    <p:cSldViewPr>
      <p:cViewPr varScale="1">
        <p:scale>
          <a:sx n="77" d="100"/>
          <a:sy n="77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9ABB-0688-405C-8FEC-47A11F2E88C1}" type="datetimeFigureOut">
              <a:rPr lang="de-DE" smtClean="0"/>
              <a:pPr/>
              <a:t>21.04.2021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4BB7-886D-41FA-A12E-68D642443A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R1qL5ObNTk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H_SysEkt3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rklaenge.de/PHP/Tonsystem/VergleichendeHoerbeispiele.php" TargetMode="External"/><Relationship Id="rId2" Type="http://schemas.openxmlformats.org/officeDocument/2006/relationships/hyperlink" Target="https://www.youtube.com/watch?v=HR1qL5ObNTk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vH_SysEkt3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rgel-ostfriesland.de/?page_id=372" TargetMode="External"/><Relationship Id="rId2" Type="http://schemas.openxmlformats.org/officeDocument/2006/relationships/hyperlink" Target="https://orgel-ostfriesland.de/?page_id=36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rgel-ostfriesland.de/?page_id=376" TargetMode="External"/><Relationship Id="rId4" Type="http://schemas.openxmlformats.org/officeDocument/2006/relationships/hyperlink" Target="https://orgel-ostfriesland.de/?page_id=379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hrklaenge.de/PHP/Tonsystem/ReineStimmung.php" TargetMode="External"/><Relationship Id="rId2" Type="http://schemas.openxmlformats.org/officeDocument/2006/relationships/hyperlink" Target="http://www.walcker-stiftung.de/Downloads/Orgelstimmungen/5-Stimmungen_des_20sten_Jahrhunderts.pdf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1700808"/>
            <a:ext cx="691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Von der Antike bis zum Wohltemperierten Klavier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2996952"/>
            <a:ext cx="6766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Der Pythagoreische </a:t>
            </a:r>
            <a:r>
              <a:rPr lang="de-DE" dirty="0" err="1"/>
              <a:t>Konsonanzrahmen</a:t>
            </a:r>
            <a:endParaRPr lang="de-DE" dirty="0"/>
          </a:p>
          <a:p>
            <a:r>
              <a:rPr lang="de-DE" dirty="0"/>
              <a:t>2. Theorie und Praxis im antiken Griechenland</a:t>
            </a:r>
          </a:p>
          <a:p>
            <a:r>
              <a:rPr lang="de-DE" b="1" dirty="0">
                <a:solidFill>
                  <a:srgbClr val="FF0000"/>
                </a:solidFill>
              </a:rPr>
              <a:t>3. Rezeption der Antike im Mittelalter</a:t>
            </a:r>
          </a:p>
          <a:p>
            <a:r>
              <a:rPr lang="de-DE" b="1" dirty="0">
                <a:solidFill>
                  <a:srgbClr val="FF0000"/>
                </a:solidFill>
              </a:rPr>
              <a:t>4. 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</a:t>
            </a:r>
          </a:p>
          <a:p>
            <a:r>
              <a:rPr lang="de-DE" b="1" dirty="0">
                <a:solidFill>
                  <a:srgbClr val="FF0000"/>
                </a:solidFill>
              </a:rPr>
              <a:t>5. Von der philosophischen zur hörpsychologischen Begründung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C23F710-4871-4ED9-B35B-00F5BB919C14}"/>
              </a:ext>
            </a:extLst>
          </p:cNvPr>
          <p:cNvSpPr txBox="1"/>
          <p:nvPr/>
        </p:nvSpPr>
        <p:spPr>
          <a:xfrm>
            <a:off x="899592" y="12687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+mj-lt"/>
              <a:buAutoNum type="arabicPeriod"/>
            </a:pPr>
            <a:r>
              <a:rPr lang="de-DE" dirty="0"/>
              <a:t>Die Terz wird zur Konsonanz</a:t>
            </a:r>
          </a:p>
          <a:p>
            <a:pPr marL="358775" indent="-358775">
              <a:buFont typeface="+mj-lt"/>
              <a:buAutoNum type="arabicPeriod"/>
            </a:pPr>
            <a:r>
              <a:rPr lang="de-DE" dirty="0"/>
              <a:t>Man will Tonarten wechseln (Modulation)</a:t>
            </a:r>
          </a:p>
          <a:p>
            <a:pPr marL="358775" indent="-358775">
              <a:buFont typeface="+mj-lt"/>
              <a:buAutoNum type="arabicPeriod"/>
            </a:pPr>
            <a:r>
              <a:rPr lang="de-DE" dirty="0"/>
              <a:t>Dreiklänge werden </a:t>
            </a:r>
            <a:r>
              <a:rPr lang="de-DE" dirty="0" err="1"/>
              <a:t>konstituell</a:t>
            </a:r>
            <a:r>
              <a:rPr lang="de-DE" dirty="0"/>
              <a:t> (Mehrstimmigkeit)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332656"/>
            <a:ext cx="653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2420888"/>
            <a:ext cx="65654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Konkrete Probleme: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Pythagoreische und reine Terz („</a:t>
            </a:r>
            <a:r>
              <a:rPr lang="de-DE" dirty="0" err="1"/>
              <a:t>Syntonisches</a:t>
            </a:r>
            <a:r>
              <a:rPr lang="de-DE" dirty="0"/>
              <a:t> Komma“)</a:t>
            </a:r>
          </a:p>
          <a:p>
            <a:pPr marL="342900" indent="-342900">
              <a:buAutoNum type="arabicPeriod"/>
            </a:pPr>
            <a:r>
              <a:rPr lang="de-DE" dirty="0"/>
              <a:t>Der Quintenzirkel schließt sich nicht („Pythagoreisches Komma“)</a:t>
            </a:r>
          </a:p>
          <a:p>
            <a:pPr marL="342900" indent="-342900">
              <a:buAutoNum type="arabicPeriod"/>
            </a:pPr>
            <a:r>
              <a:rPr lang="de-DE" dirty="0"/>
              <a:t>Schwebungen vor allem bei der Orgel</a:t>
            </a:r>
          </a:p>
        </p:txBody>
      </p:sp>
      <p:sp>
        <p:nvSpPr>
          <p:cNvPr id="5" name="Textfeld 4"/>
          <p:cNvSpPr txBox="1"/>
          <p:nvPr/>
        </p:nvSpPr>
        <p:spPr>
          <a:xfrm rot="569151">
            <a:off x="6211158" y="1084752"/>
            <a:ext cx="239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Exkurs 1 zu Ende!</a:t>
            </a:r>
            <a:endParaRPr 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C23F710-4871-4ED9-B35B-00F5BB919C14}"/>
              </a:ext>
            </a:extLst>
          </p:cNvPr>
          <p:cNvSpPr txBox="1"/>
          <p:nvPr/>
        </p:nvSpPr>
        <p:spPr>
          <a:xfrm>
            <a:off x="899592" y="12687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+mj-lt"/>
              <a:buAutoNum type="arabicPeriod"/>
            </a:pPr>
            <a:r>
              <a:rPr lang="de-DE" dirty="0"/>
              <a:t>Die Terz wird zur Konsonanz</a:t>
            </a:r>
          </a:p>
          <a:p>
            <a:pPr marL="358775" indent="-358775">
              <a:buFont typeface="+mj-lt"/>
              <a:buAutoNum type="arabicPeriod"/>
            </a:pPr>
            <a:r>
              <a:rPr lang="de-DE" dirty="0"/>
              <a:t>Man will Tonarten wechseln (Modulation)</a:t>
            </a:r>
          </a:p>
          <a:p>
            <a:pPr marL="358775" indent="-358775">
              <a:buFont typeface="+mj-lt"/>
              <a:buAutoNum type="arabicPeriod"/>
            </a:pPr>
            <a:r>
              <a:rPr lang="de-DE" dirty="0"/>
              <a:t>Dreiklänge werden </a:t>
            </a:r>
            <a:r>
              <a:rPr lang="de-DE" dirty="0" err="1"/>
              <a:t>konstituell</a:t>
            </a:r>
            <a:r>
              <a:rPr lang="de-DE" dirty="0"/>
              <a:t> (Mehrstimmigkeit)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332656"/>
            <a:ext cx="653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2420888"/>
            <a:ext cx="65654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Konkrete Probleme: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Pythagoreische und reine Terz („</a:t>
            </a:r>
            <a:r>
              <a:rPr lang="de-DE" dirty="0" err="1"/>
              <a:t>Syntonisches</a:t>
            </a:r>
            <a:r>
              <a:rPr lang="de-DE" dirty="0"/>
              <a:t> Komma“)</a:t>
            </a:r>
          </a:p>
          <a:p>
            <a:pPr marL="342900" indent="-342900">
              <a:buAutoNum type="arabicPeriod"/>
            </a:pPr>
            <a:r>
              <a:rPr lang="de-DE" dirty="0"/>
              <a:t>Der Quintenzirkel schließt sich nicht („Pythagoreisches Komma“)</a:t>
            </a:r>
          </a:p>
          <a:p>
            <a:pPr marL="342900" indent="-342900">
              <a:buAutoNum type="arabicPeriod"/>
            </a:pPr>
            <a:r>
              <a:rPr lang="de-DE" dirty="0"/>
              <a:t>Schwebungen vor allem bei der Orgel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4149080"/>
            <a:ext cx="6170535" cy="20313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Stimmungen:</a:t>
            </a:r>
          </a:p>
          <a:p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Pythagoreische Stimmung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Reine Stimmung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Mitteltönige Stimmung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(ungleichschwebende</a:t>
            </a:r>
            <a:r>
              <a:rPr lang="de-DE" dirty="0"/>
              <a:t>) Temperaturen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„Wohltemperierte“ Stimmung (gleichschweben Temperatur)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23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tei:Spiral of fifth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514725" cy="386715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4427984" y="1268760"/>
            <a:ext cx="368331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Der Quintenzirkel schließt sich nicht!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Modulation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03648" y="2276872"/>
            <a:ext cx="6336703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Rechenprinzip:</a:t>
            </a:r>
          </a:p>
          <a:p>
            <a:r>
              <a:rPr lang="de-DE" dirty="0"/>
              <a:t>Ausgangsfrequenz f * 3/2 * 3/2 * 3/2 * 3/2 usw.  und anschließend oktavieren nach unten, d.h. Teilung durch 2, 4 etc.</a:t>
            </a:r>
          </a:p>
          <a:p>
            <a:endParaRPr lang="de-DE" dirty="0"/>
          </a:p>
          <a:p>
            <a:r>
              <a:rPr lang="de-DE" dirty="0"/>
              <a:t>Beispiel 12 Quinten aufwärts und 7 Oktaven abwärts:</a:t>
            </a:r>
          </a:p>
          <a:p>
            <a:r>
              <a:rPr lang="de-DE" dirty="0"/>
              <a:t>(3/2)</a:t>
            </a:r>
            <a:r>
              <a:rPr lang="de-DE" dirty="0">
                <a:latin typeface="Arial"/>
                <a:cs typeface="Arial"/>
              </a:rPr>
              <a:t>↑</a:t>
            </a:r>
            <a:r>
              <a:rPr lang="de-DE" dirty="0"/>
              <a:t>12 / 2</a:t>
            </a:r>
            <a:r>
              <a:rPr lang="de-DE" dirty="0">
                <a:latin typeface="Arial"/>
                <a:cs typeface="Arial"/>
              </a:rPr>
              <a:t>↑</a:t>
            </a:r>
            <a:r>
              <a:rPr lang="de-DE" dirty="0"/>
              <a:t>7 („</a:t>
            </a:r>
            <a:r>
              <a:rPr lang="de-DE" i="1" dirty="0"/>
              <a:t>3/2 hoch 12 dividiert durch 2 hoch 7“</a:t>
            </a:r>
            <a:r>
              <a:rPr lang="de-DE" dirty="0"/>
              <a:t>) </a:t>
            </a:r>
          </a:p>
          <a:p>
            <a:r>
              <a:rPr lang="de-DE" dirty="0"/>
              <a:t>= 129,746337890625/128 = </a:t>
            </a:r>
            <a:r>
              <a:rPr lang="de-DE" b="1" dirty="0"/>
              <a:t>1,0136432647705 (statt 1,000)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91880" y="5085185"/>
            <a:ext cx="4140685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Pythagoreisches Komma</a:t>
            </a:r>
            <a:r>
              <a:rPr lang="de-DE" dirty="0"/>
              <a:t>:</a:t>
            </a:r>
          </a:p>
          <a:p>
            <a:r>
              <a:rPr lang="de-DE" dirty="0"/>
              <a:t>0,01364 = 1,364%</a:t>
            </a:r>
          </a:p>
          <a:p>
            <a:r>
              <a:rPr lang="de-DE" dirty="0"/>
              <a:t>entspricht -23,460010  Cent („</a:t>
            </a:r>
            <a:r>
              <a:rPr lang="de-DE" b="1" dirty="0"/>
              <a:t>Viertelton</a:t>
            </a:r>
            <a:r>
              <a:rPr lang="de-DE" dirty="0"/>
              <a:t>“)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4283968" y="4365104"/>
            <a:ext cx="432048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971600" y="1556792"/>
          <a:ext cx="6480720" cy="4212468"/>
        </p:xfrm>
        <a:graphic>
          <a:graphicData uri="http://schemas.openxmlformats.org/drawingml/2006/table">
            <a:tbl>
              <a:tblPr/>
              <a:tblGrid>
                <a:gridCol w="960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2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5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1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27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4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Temperierte Skala: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Pythagoras: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Centabw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275,6220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294,3288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310,0747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331,1199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348,8341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F# /Ges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372,5098/367,496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+/- 11,73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392,4383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413,4330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441,4931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465,1121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496,6798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Modulation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1600" y="1124744"/>
            <a:ext cx="424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Pythagoreische Stimmung  („Chromatik“):</a:t>
            </a:r>
          </a:p>
        </p:txBody>
      </p:sp>
      <p:sp>
        <p:nvSpPr>
          <p:cNvPr id="9" name="Rechteck 8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47C8332-2B79-432B-B39F-0B9508C032FC}"/>
              </a:ext>
            </a:extLst>
          </p:cNvPr>
          <p:cNvSpPr txBox="1"/>
          <p:nvPr/>
        </p:nvSpPr>
        <p:spPr>
          <a:xfrm>
            <a:off x="971600" y="1268760"/>
            <a:ext cx="612068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„Reine Terz“ </a:t>
            </a:r>
            <a:r>
              <a:rPr lang="de-DE" dirty="0"/>
              <a:t>und „reiner Dreiklang“: 4:5:6 (Obertonreihe!)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Die Terz wird zur Konsonanz…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1916832"/>
            <a:ext cx="6480720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„Pythagoreische (große) Terz“: </a:t>
            </a:r>
          </a:p>
          <a:p>
            <a:r>
              <a:rPr lang="de-DE" dirty="0"/>
              <a:t>entsteht durch Aneinanderreihung von 4 Quinten und </a:t>
            </a:r>
            <a:r>
              <a:rPr lang="de-DE" dirty="0" err="1"/>
              <a:t>Oktavierung</a:t>
            </a:r>
            <a:endParaRPr lang="de-DE" dirty="0"/>
          </a:p>
          <a:p>
            <a:r>
              <a:rPr lang="de-DE" dirty="0"/>
              <a:t>C : G : D  =  3/2 : 3/2 = 9/8</a:t>
            </a:r>
          </a:p>
          <a:p>
            <a:r>
              <a:rPr lang="de-DE" dirty="0"/>
              <a:t>D : A : E  =  3/2 : 3/2 = 9/8</a:t>
            </a:r>
          </a:p>
          <a:p>
            <a:r>
              <a:rPr lang="de-DE" dirty="0"/>
              <a:t>C : G : D : A : E    = 9/8 : 9/8 = 81/64 anstelle 5/4 = 80/64</a:t>
            </a:r>
          </a:p>
        </p:txBody>
      </p:sp>
      <p:sp>
        <p:nvSpPr>
          <p:cNvPr id="5" name="Pfeil nach unten 4"/>
          <p:cNvSpPr/>
          <p:nvPr/>
        </p:nvSpPr>
        <p:spPr>
          <a:xfrm>
            <a:off x="4355976" y="3501008"/>
            <a:ext cx="432048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247C8332-2B79-432B-B39F-0B9508C032FC}"/>
              </a:ext>
            </a:extLst>
          </p:cNvPr>
          <p:cNvSpPr txBox="1"/>
          <p:nvPr/>
        </p:nvSpPr>
        <p:spPr>
          <a:xfrm>
            <a:off x="971600" y="4149080"/>
            <a:ext cx="648072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„</a:t>
            </a:r>
            <a:r>
              <a:rPr lang="de-DE" b="1" dirty="0" err="1"/>
              <a:t>Syntonisches</a:t>
            </a:r>
            <a:r>
              <a:rPr lang="de-DE" b="1" dirty="0"/>
              <a:t> Komma“:</a:t>
            </a:r>
          </a:p>
          <a:p>
            <a:r>
              <a:rPr lang="de-DE" dirty="0"/>
              <a:t>Ist der Unterschied zwischen reiner und pythagoreischer Terz.</a:t>
            </a:r>
          </a:p>
          <a:p>
            <a:r>
              <a:rPr lang="de-DE" dirty="0"/>
              <a:t>Zwischen 5:4 = 80:64 zu 81:64, also 81:80</a:t>
            </a:r>
          </a:p>
        </p:txBody>
      </p:sp>
      <p:sp>
        <p:nvSpPr>
          <p:cNvPr id="7" name="Pfeil nach unten 6"/>
          <p:cNvSpPr/>
          <p:nvPr/>
        </p:nvSpPr>
        <p:spPr>
          <a:xfrm>
            <a:off x="4355976" y="5085184"/>
            <a:ext cx="432048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71600" y="5733256"/>
            <a:ext cx="648072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81:80 = 1,0125 = 0,125% entspricht 21,5063 Cent („</a:t>
            </a:r>
            <a:r>
              <a:rPr lang="de-DE" b="1" dirty="0"/>
              <a:t>Viertelton</a:t>
            </a:r>
            <a:r>
              <a:rPr lang="de-DE" dirty="0"/>
              <a:t>“)</a:t>
            </a:r>
          </a:p>
        </p:txBody>
      </p:sp>
      <p:sp>
        <p:nvSpPr>
          <p:cNvPr id="10" name="Rechteck 9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</a:p>
        </p:txBody>
      </p:sp>
    </p:spTree>
    <p:extLst>
      <p:ext uri="{BB962C8B-B14F-4D97-AF65-F5344CB8AC3E}">
        <p14:creationId xmlns="" xmlns:p14="http://schemas.microsoft.com/office/powerpoint/2010/main" val="160167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Die Terz wird zur Konsonanz…</a:t>
            </a:r>
          </a:p>
        </p:txBody>
      </p:sp>
      <p:sp>
        <p:nvSpPr>
          <p:cNvPr id="10" name="Rechteck 9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331640" y="5661248"/>
            <a:ext cx="5971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Video/MAX-Programm: </a:t>
            </a:r>
          </a:p>
          <a:p>
            <a:pPr algn="ctr"/>
            <a:r>
              <a:rPr lang="de-DE" dirty="0" smtClean="0"/>
              <a:t>Gegenüberstellung „rein“, „pythagoreisch“, „wohltemperiert“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619672" y="4797152"/>
            <a:ext cx="502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2"/>
              </a:rPr>
              <a:t>https://www.youtube.com/watch?v=HR1qL5ObNTk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0167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Die Terz wird zur Konsonanz…</a:t>
            </a:r>
          </a:p>
        </p:txBody>
      </p:sp>
      <p:sp>
        <p:nvSpPr>
          <p:cNvPr id="10" name="Rechteck 9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022264" y="5661248"/>
            <a:ext cx="2590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Video/MAX-Programm: </a:t>
            </a:r>
          </a:p>
          <a:p>
            <a:pPr algn="ctr"/>
            <a:r>
              <a:rPr lang="de-DE" dirty="0" smtClean="0"/>
              <a:t>Was sind Schwebungen?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569151">
            <a:off x="6791507" y="1084752"/>
            <a:ext cx="123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Exkurs 2</a:t>
            </a:r>
            <a:endParaRPr lang="de-DE" sz="2400" b="1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63688" y="4941168"/>
            <a:ext cx="484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2"/>
              </a:rPr>
              <a:t>https://www.youtube.com/watch?v=vH_SysEkt34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60167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47C8332-2B79-432B-B39F-0B9508C032FC}"/>
              </a:ext>
            </a:extLst>
          </p:cNvPr>
          <p:cNvSpPr txBox="1"/>
          <p:nvPr/>
        </p:nvSpPr>
        <p:spPr>
          <a:xfrm>
            <a:off x="971600" y="1268761"/>
            <a:ext cx="720080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In der Pythagoreischen Stimmung gibt es zwei Typen von Terzen:</a:t>
            </a:r>
          </a:p>
          <a:p>
            <a:endParaRPr lang="de-DE" b="1" dirty="0"/>
          </a:p>
          <a:p>
            <a:endParaRPr lang="de-DE" b="1" dirty="0"/>
          </a:p>
          <a:p>
            <a:r>
              <a:rPr lang="de-DE" sz="2400" b="1" dirty="0"/>
              <a:t>Ges – Des – As – Es – B – F – C – G – D – A – E – H – F#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Die Terz wird zur Konsonanz…</a:t>
            </a:r>
          </a:p>
        </p:txBody>
      </p:sp>
      <p:sp>
        <p:nvSpPr>
          <p:cNvPr id="10" name="Runde Klammer links 9"/>
          <p:cNvSpPr/>
          <p:nvPr/>
        </p:nvSpPr>
        <p:spPr>
          <a:xfrm rot="16200000">
            <a:off x="5508104" y="1700808"/>
            <a:ext cx="288032" cy="1872208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unde Klammer links 10"/>
          <p:cNvSpPr/>
          <p:nvPr/>
        </p:nvSpPr>
        <p:spPr>
          <a:xfrm rot="16200000">
            <a:off x="6012160" y="2060848"/>
            <a:ext cx="288032" cy="1872208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unde Klammer links 11"/>
          <p:cNvSpPr/>
          <p:nvPr/>
        </p:nvSpPr>
        <p:spPr>
          <a:xfrm rot="16200000">
            <a:off x="6516216" y="2420888"/>
            <a:ext cx="288032" cy="1872208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907704" y="2996952"/>
            <a:ext cx="330667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/>
              <a:t>Syntonisches</a:t>
            </a:r>
            <a:r>
              <a:rPr lang="de-DE" b="1" dirty="0"/>
              <a:t> Komma (21,5 Cent)</a:t>
            </a:r>
          </a:p>
        </p:txBody>
      </p:sp>
      <p:sp>
        <p:nvSpPr>
          <p:cNvPr id="15" name="Runde Klammer links 14"/>
          <p:cNvSpPr/>
          <p:nvPr/>
        </p:nvSpPr>
        <p:spPr>
          <a:xfrm rot="16200000">
            <a:off x="3383868" y="2888940"/>
            <a:ext cx="288032" cy="4392488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043608" y="4437112"/>
            <a:ext cx="69092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Ges – Des – As – Es – B – F – C – G – D – A – E – H – F#</a:t>
            </a:r>
          </a:p>
          <a:p>
            <a:endParaRPr lang="de-DE" dirty="0"/>
          </a:p>
        </p:txBody>
      </p:sp>
      <p:sp>
        <p:nvSpPr>
          <p:cNvPr id="17" name="Runde Klammer links 16"/>
          <p:cNvSpPr/>
          <p:nvPr/>
        </p:nvSpPr>
        <p:spPr>
          <a:xfrm rot="16200000">
            <a:off x="3995936" y="3356992"/>
            <a:ext cx="288032" cy="4176464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unde Klammer links 17"/>
          <p:cNvSpPr/>
          <p:nvPr/>
        </p:nvSpPr>
        <p:spPr>
          <a:xfrm rot="16200000">
            <a:off x="4644008" y="4005064"/>
            <a:ext cx="288032" cy="3744416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unde Klammer links 18"/>
          <p:cNvSpPr/>
          <p:nvPr/>
        </p:nvSpPr>
        <p:spPr>
          <a:xfrm rot="16200000">
            <a:off x="5184068" y="4401108"/>
            <a:ext cx="288032" cy="3672408"/>
          </a:xfrm>
          <a:prstGeom prst="leftBracke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755576" y="6237312"/>
            <a:ext cx="225824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„Schisma“ (1,95 Cent</a:t>
            </a:r>
            <a:r>
              <a:rPr lang="de-DE" dirty="0"/>
              <a:t>)</a:t>
            </a:r>
          </a:p>
        </p:txBody>
      </p:sp>
      <p:sp>
        <p:nvSpPr>
          <p:cNvPr id="21" name="Rechteck 20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</a:p>
        </p:txBody>
      </p:sp>
    </p:spTree>
    <p:extLst>
      <p:ext uri="{BB962C8B-B14F-4D97-AF65-F5344CB8AC3E}">
        <p14:creationId xmlns="" xmlns:p14="http://schemas.microsoft.com/office/powerpoint/2010/main" val="160167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Die Terz wird zur Konsonanz…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87624" y="1484784"/>
            <a:ext cx="393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Andere Arten das Ergebnis darzustellen:</a:t>
            </a:r>
          </a:p>
        </p:txBody>
      </p:sp>
      <p:pic>
        <p:nvPicPr>
          <p:cNvPr id="9" name="Grafik 8" descr="schröter-Pyth-Darstel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8388424" cy="23413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55776" y="5229200"/>
            <a:ext cx="3857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„Abstand von reinen Intervalle in Cent“</a:t>
            </a:r>
          </a:p>
          <a:p>
            <a:pPr algn="ctr"/>
            <a:r>
              <a:rPr lang="de-DE" dirty="0"/>
              <a:t>(nach Schröter 2002)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59632" y="278092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21,5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59832" y="465313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-1,95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92280" y="436510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-23,5</a:t>
            </a:r>
          </a:p>
        </p:txBody>
      </p:sp>
    </p:spTree>
    <p:extLst>
      <p:ext uri="{BB962C8B-B14F-4D97-AF65-F5344CB8AC3E}">
        <p14:creationId xmlns="" xmlns:p14="http://schemas.microsoft.com/office/powerpoint/2010/main" val="160167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Die Terz wird zur Konsonanz…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87624" y="1484784"/>
            <a:ext cx="393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Andere Arten das Ergebnis darzustellen:</a:t>
            </a:r>
          </a:p>
        </p:txBody>
      </p:sp>
      <p:pic>
        <p:nvPicPr>
          <p:cNvPr id="5" name="Inhaltsplatzhalter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5832648" cy="3888432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5868144" y="2852936"/>
            <a:ext cx="2448272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5868144" y="3861048"/>
            <a:ext cx="244827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5868144" y="4653136"/>
            <a:ext cx="2448272" cy="0"/>
          </a:xfrm>
          <a:prstGeom prst="straightConnector1">
            <a:avLst/>
          </a:prstGeom>
          <a:ln w="38100">
            <a:solidFill>
              <a:srgbClr val="26CA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444208" y="24208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gleichstufig  14 Cent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44208" y="33569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gleichstufig  -2 Cent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72200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18800A"/>
                </a:solidFill>
              </a:rPr>
              <a:t>gleichstufig  -16 Cent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528" y="6021288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1=c, 2=g, 3=d, 4=a, 5=e, 6=h, 7=f#, 8=c#, 9=g#, 10=d#, 11=a#, 12=f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91680" y="2636912"/>
            <a:ext cx="12493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/>
              <a:t>Pythagoras</a:t>
            </a:r>
          </a:p>
        </p:txBody>
      </p:sp>
    </p:spTree>
    <p:extLst>
      <p:ext uri="{BB962C8B-B14F-4D97-AF65-F5344CB8AC3E}">
        <p14:creationId xmlns="" xmlns:p14="http://schemas.microsoft.com/office/powerpoint/2010/main" val="160167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1124744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„Sphärenharmonie“: Der pythagoreische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Konsonanzrahmen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wird christlich umgedeutet.</a:t>
            </a:r>
          </a:p>
          <a:p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„Kirchentonarten“: Die griechischen Tonarten werden falsch verstanden.</a:t>
            </a:r>
          </a:p>
          <a:p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„Diatonik“; Die Vielfalt der Tongeschlechter wird ignoriert zugunsten der Diatonik.</a:t>
            </a:r>
          </a:p>
        </p:txBody>
      </p:sp>
      <p:sp>
        <p:nvSpPr>
          <p:cNvPr id="3" name="Rechteck 2"/>
          <p:cNvSpPr/>
          <p:nvPr/>
        </p:nvSpPr>
        <p:spPr>
          <a:xfrm>
            <a:off x="971600" y="188640"/>
            <a:ext cx="355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cs typeface="Times New Roman" pitchFamily="18" charset="0"/>
              </a:rPr>
              <a:t>Rezeption der Antike im Mittelalter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iatonisch_r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7596336" cy="24085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268760"/>
            <a:ext cx="656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Die reine Diatonik: Tonika, Dominante und Subdominante sind rein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3568" y="472514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Prinzip: zwei Tetrachorde („Quarten“) werden der Obertonreihe entnommen und auf pythagoreische Art aneinander gefügt.</a:t>
            </a:r>
          </a:p>
          <a:p>
            <a:endParaRPr lang="de-DE" dirty="0"/>
          </a:p>
          <a:p>
            <a:r>
              <a:rPr lang="de-DE" dirty="0"/>
              <a:t>Diese „reine Stimmung“ funktioniert nur bei der Diatonik und wenn man die Tonart </a:t>
            </a:r>
            <a:r>
              <a:rPr lang="de-DE" b="1" i="1" dirty="0"/>
              <a:t>nicht</a:t>
            </a:r>
            <a:r>
              <a:rPr lang="de-DE" dirty="0"/>
              <a:t> wechselt (verlässt).</a:t>
            </a:r>
          </a:p>
        </p:txBody>
      </p:sp>
      <p:sp>
        <p:nvSpPr>
          <p:cNvPr id="9" name="Rechteck 8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268760"/>
            <a:ext cx="656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Die reine Diatonik: Tonika, Dominante und Subdominante sind rein</a:t>
            </a:r>
          </a:p>
        </p:txBody>
      </p:sp>
      <p:sp>
        <p:nvSpPr>
          <p:cNvPr id="9" name="Rechteck 8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</a:p>
        </p:txBody>
      </p:sp>
      <p:pic>
        <p:nvPicPr>
          <p:cNvPr id="11" name="Grafik 10" descr="rein-maqam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861048"/>
            <a:ext cx="6505575" cy="2771775"/>
          </a:xfrm>
          <a:prstGeom prst="rect">
            <a:avLst/>
          </a:prstGeom>
        </p:spPr>
      </p:pic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2195736" y="1844824"/>
          <a:ext cx="4392487" cy="2468880"/>
        </p:xfrm>
        <a:graphic>
          <a:graphicData uri="http://schemas.openxmlformats.org/drawingml/2006/table">
            <a:tbl>
              <a:tblPr/>
              <a:tblGrid>
                <a:gridCol w="954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6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86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771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1:1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10:9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16:15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10:9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9:8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771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16:15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268760"/>
            <a:ext cx="656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Die reine Diatonik: Tonika, Dominante und Subdominante sind rein</a:t>
            </a:r>
          </a:p>
        </p:txBody>
      </p:sp>
      <p:sp>
        <p:nvSpPr>
          <p:cNvPr id="9" name="Rechteck 8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043608" y="2060848"/>
          <a:ext cx="3995003" cy="4104453"/>
        </p:xfrm>
        <a:graphic>
          <a:graphicData uri="http://schemas.openxmlformats.org/drawingml/2006/table">
            <a:tbl>
              <a:tblPr/>
              <a:tblGrid>
                <a:gridCol w="1261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1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18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467"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Centabw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4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130,812783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136,263315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-29,33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155,037372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163,515978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174,417044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f#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183,955476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196,219174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4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gis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204,394973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-27,37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206,716496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218,021304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232,556058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245,273967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092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261,625565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068960"/>
            <a:ext cx="5673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Video </a:t>
            </a:r>
            <a:r>
              <a:rPr lang="de-DE" dirty="0">
                <a:hlinkClick r:id="rId2"/>
              </a:rPr>
              <a:t>https://www.youtube.com/watch?v=HR1qL5ObNTk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268760"/>
            <a:ext cx="656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Die reine Diatonik: Tonika, Dominante und Subdominante sind rein</a:t>
            </a:r>
          </a:p>
        </p:txBody>
      </p:sp>
      <p:sp>
        <p:nvSpPr>
          <p:cNvPr id="6" name="Rechteck 5"/>
          <p:cNvSpPr/>
          <p:nvPr/>
        </p:nvSpPr>
        <p:spPr>
          <a:xfrm>
            <a:off x="107504" y="18864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71600" y="41490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http://www.lehrklaenge.de/PHP/Tonsystem/VergleichendeHoerbeispiele.php</a:t>
            </a:r>
            <a:r>
              <a:rPr lang="de-DE" dirty="0"/>
              <a:t> Reine Kadenz in C-, A- und F#-Dur 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3" y="12687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tun, wenn man mehr als Tonika, Dominante und Subdominante einer einzigen Tonart realisieren will??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1" y="2276872"/>
            <a:ext cx="748883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Allgemeiner Lösungsansatz:</a:t>
            </a:r>
          </a:p>
          <a:p>
            <a:r>
              <a:rPr lang="de-DE" dirty="0"/>
              <a:t>Die Problemfälle (die Kommata) auf mehrere Tonstufen aufteilen, um damit den Fehler möglichst klein („unhörbar“) zu halten.</a:t>
            </a:r>
          </a:p>
        </p:txBody>
      </p:sp>
      <p:sp>
        <p:nvSpPr>
          <p:cNvPr id="7" name="Rechteck 6"/>
          <p:cNvSpPr/>
          <p:nvPr/>
        </p:nvSpPr>
        <p:spPr>
          <a:xfrm>
            <a:off x="57009" y="188640"/>
            <a:ext cx="83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de-DE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3" y="12687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tun, wenn man mehr als Tonika, Dominante und Subdominante einer einzigen Tonart realisieren will??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1" y="2276872"/>
            <a:ext cx="748883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Allgemeiner Lösungsansatz:</a:t>
            </a:r>
          </a:p>
          <a:p>
            <a:r>
              <a:rPr lang="de-DE" dirty="0"/>
              <a:t>Die Problemfälle (die Kommata) auf mehrere Tonstufen aufteilen, um damit den Fehler möglichst klein („unhörbar“) zu halten.</a:t>
            </a:r>
          </a:p>
        </p:txBody>
      </p:sp>
      <p:sp>
        <p:nvSpPr>
          <p:cNvPr id="7" name="Rechteck 6"/>
          <p:cNvSpPr/>
          <p:nvPr/>
        </p:nvSpPr>
        <p:spPr>
          <a:xfrm>
            <a:off x="57009" y="188640"/>
            <a:ext cx="83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de-DE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600" y="4005064"/>
            <a:ext cx="748883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Konsequenz:</a:t>
            </a:r>
          </a:p>
          <a:p>
            <a:r>
              <a:rPr lang="de-DE" dirty="0"/>
              <a:t>Die „philosophisch-religiöse“ Argumentation (und damit „Legitimation von Musik“) wird zugunsten einer pragmatischen, hörpsychologischen aufgegeben. „Die Praktiker setzen sich durch“.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4067944" y="3284984"/>
            <a:ext cx="504056" cy="648072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3" y="12687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tun, wenn man mehr als Tonika, Dominante und Subdominante einer einzigen Tonart realisieren will??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1" y="2276872"/>
            <a:ext cx="748883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Allgemeiner Lösungsansatz:</a:t>
            </a:r>
          </a:p>
          <a:p>
            <a:r>
              <a:rPr lang="de-DE" dirty="0"/>
              <a:t>Die Problemfälle (die Kommata) auf mehrere Tonstufen aufteilen, um damit den Fehler möglichst klein („unhörbar“) zu halten.</a:t>
            </a:r>
          </a:p>
        </p:txBody>
      </p:sp>
      <p:sp>
        <p:nvSpPr>
          <p:cNvPr id="7" name="Rechteck 6"/>
          <p:cNvSpPr/>
          <p:nvPr/>
        </p:nvSpPr>
        <p:spPr>
          <a:xfrm>
            <a:off x="57009" y="188640"/>
            <a:ext cx="83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de-DE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600" y="4005064"/>
            <a:ext cx="7488831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Konsequenz:</a:t>
            </a:r>
          </a:p>
          <a:p>
            <a:r>
              <a:rPr lang="de-DE" dirty="0"/>
              <a:t>Die „philosophisch-religiöse“ Argumentation (und damit „Legitimation von Musik“) wird zugunsten einer pragmatischen, hörpsychologischen aufgegeben. „Die Praktiker setzen sich durch“.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4067944" y="3284984"/>
            <a:ext cx="504056" cy="648072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4067944" y="5301208"/>
            <a:ext cx="504056" cy="64807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971600" y="6093296"/>
            <a:ext cx="74888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Bei stationären Klängen (Orgel) gibt es (immer!) </a:t>
            </a:r>
            <a:r>
              <a:rPr lang="de-DE" b="1" dirty="0"/>
              <a:t>SCHWEBUNGEN.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87624" y="1268760"/>
            <a:ext cx="5442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Exkurs zu den Schwebungen:</a:t>
            </a:r>
          </a:p>
          <a:p>
            <a:endParaRPr lang="de-DE" dirty="0"/>
          </a:p>
          <a:p>
            <a:r>
              <a:rPr lang="de-DE" dirty="0"/>
              <a:t>Video </a:t>
            </a:r>
            <a:r>
              <a:rPr lang="de-DE" dirty="0">
                <a:hlinkClick r:id="rId2"/>
              </a:rPr>
              <a:t>https://www.youtube.com/watch?v=vH_SysEkt34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9BCD05E-A7E1-44AA-B2D7-BD69D0DFC97E}"/>
              </a:ext>
            </a:extLst>
          </p:cNvPr>
          <p:cNvSpPr txBox="1"/>
          <p:nvPr/>
        </p:nvSpPr>
        <p:spPr>
          <a:xfrm>
            <a:off x="1187624" y="2276872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de-DE" dirty="0"/>
              <a:t>Nicht im Hintereinander (Melodie) als vielmehr im Nebeneinander (Harmonie) hört man Schwebungen.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de-DE" dirty="0"/>
              <a:t>Schwebungen waren (und sind) eigentlich nur für statische Klänge wie die der Orgel relevant … dort aber tatsächlich.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de-DE" dirty="0"/>
              <a:t>Eng bei einander liegende Töne „</a:t>
            </a:r>
            <a:r>
              <a:rPr lang="de-DE" b="1" dirty="0"/>
              <a:t>schweben</a:t>
            </a:r>
            <a:r>
              <a:rPr lang="de-DE" dirty="0"/>
              <a:t>“, das gilt für die Grundtöne und – leider – auch für die Obertöne:</a:t>
            </a:r>
          </a:p>
        </p:txBody>
      </p:sp>
      <p:sp>
        <p:nvSpPr>
          <p:cNvPr id="6" name="Rechteck 5"/>
          <p:cNvSpPr/>
          <p:nvPr/>
        </p:nvSpPr>
        <p:spPr>
          <a:xfrm>
            <a:off x="61818" y="188640"/>
            <a:ext cx="824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3s</a:t>
            </a:r>
          </a:p>
        </p:txBody>
      </p:sp>
      <p:pic>
        <p:nvPicPr>
          <p:cNvPr id="7" name="Grafik 6" descr="schwebung-c-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77072"/>
            <a:ext cx="663892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Dreiklänge und Mehrstimmigkeit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3" y="12687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tun, wenn man mehr als Tonika, Dominante und Subdominante einer einzigen Tonart realisieren will??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2276872"/>
            <a:ext cx="58211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Konkrete Lösungsansätze:</a:t>
            </a:r>
          </a:p>
          <a:p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Mitteltönige Stimmung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Gleichschwebende  Temperaturen (z.B. </a:t>
            </a:r>
            <a:r>
              <a:rPr lang="de-DE" dirty="0" err="1"/>
              <a:t>Werckmeister</a:t>
            </a:r>
            <a:r>
              <a:rPr lang="de-DE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Temperatur nach Gehör („Bach-Stimmung“)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Die wohltemperierte Stimmung</a:t>
            </a:r>
          </a:p>
        </p:txBody>
      </p:sp>
      <p:sp>
        <p:nvSpPr>
          <p:cNvPr id="7" name="Rechteck 6"/>
          <p:cNvSpPr/>
          <p:nvPr/>
        </p:nvSpPr>
        <p:spPr>
          <a:xfrm>
            <a:off x="899592" y="4797152"/>
            <a:ext cx="6696744" cy="9541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de-DE" sz="1400" dirty="0"/>
              <a:t>Mitteltönige Stimmung </a:t>
            </a:r>
            <a:r>
              <a:rPr lang="de-DE" sz="1400" u="sng" dirty="0">
                <a:hlinkClick r:id="rId2"/>
              </a:rPr>
              <a:t>https://orgel-ostfriesland.de/?page_id=368</a:t>
            </a:r>
            <a:endParaRPr lang="de-DE" sz="1400" dirty="0"/>
          </a:p>
          <a:p>
            <a:pPr marL="179388" indent="-179388">
              <a:buFont typeface="Arial" pitchFamily="34" charset="0"/>
              <a:buChar char="•"/>
            </a:pPr>
            <a:r>
              <a:rPr lang="de-DE" sz="1400" dirty="0" err="1"/>
              <a:t>Werckmeister</a:t>
            </a:r>
            <a:r>
              <a:rPr lang="de-DE" sz="1400" dirty="0"/>
              <a:t> und Kirnberger Stimmung </a:t>
            </a:r>
            <a:r>
              <a:rPr lang="de-DE" sz="1400" u="sng" dirty="0">
                <a:hlinkClick r:id="rId3"/>
              </a:rPr>
              <a:t>https://orgel-ostfriesland.de/?page_id=372</a:t>
            </a:r>
            <a:endParaRPr lang="de-DE" sz="1400" dirty="0"/>
          </a:p>
          <a:p>
            <a:pPr marL="179388" indent="-179388">
              <a:buFont typeface="Arial" pitchFamily="34" charset="0"/>
              <a:buChar char="•"/>
            </a:pPr>
            <a:r>
              <a:rPr lang="de-DE" sz="1400" dirty="0"/>
              <a:t>(</a:t>
            </a:r>
            <a:r>
              <a:rPr lang="de-DE" sz="1400" dirty="0" err="1"/>
              <a:t>Bach‘s</a:t>
            </a:r>
            <a:r>
              <a:rPr lang="de-DE" sz="1400" dirty="0"/>
              <a:t>) Wohltemperierte Stimmung </a:t>
            </a:r>
            <a:r>
              <a:rPr lang="de-DE" sz="1400" u="sng" dirty="0">
                <a:hlinkClick r:id="rId4"/>
              </a:rPr>
              <a:t>https://orgel-ostfriesland.de/?page_id=379</a:t>
            </a:r>
            <a:endParaRPr lang="de-DE" sz="1400" u="sng" dirty="0"/>
          </a:p>
          <a:p>
            <a:pPr marL="179388" indent="-179388">
              <a:buFont typeface="Arial" pitchFamily="34" charset="0"/>
              <a:buChar char="•"/>
            </a:pPr>
            <a:r>
              <a:rPr lang="de-DE" sz="1400" dirty="0"/>
              <a:t>Weitere </a:t>
            </a:r>
            <a:r>
              <a:rPr lang="de-DE" sz="1400" dirty="0" err="1"/>
              <a:t>Gleischwebende</a:t>
            </a:r>
            <a:r>
              <a:rPr lang="de-DE" sz="1400" dirty="0"/>
              <a:t> Stimmung </a:t>
            </a:r>
            <a:r>
              <a:rPr lang="de-DE" sz="1400" u="sng" dirty="0">
                <a:hlinkClick r:id="rId5"/>
              </a:rPr>
              <a:t>https://orgel-ostfriesland.de/?page_id=376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61818" y="188640"/>
            <a:ext cx="824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796136" y="1268760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Konstruktionsprinzip:</a:t>
            </a:r>
          </a:p>
          <a:p>
            <a:r>
              <a:rPr lang="de-DE" dirty="0"/>
              <a:t>Quinten um einen Viertel  des </a:t>
            </a:r>
            <a:r>
              <a:rPr lang="de-DE" dirty="0" err="1"/>
              <a:t>Syntonischen</a:t>
            </a:r>
            <a:r>
              <a:rPr lang="de-DE" dirty="0"/>
              <a:t> Kommas verkleinern, sodass nach 4 Quinten eine reine Terz entsteht.</a:t>
            </a:r>
          </a:p>
          <a:p>
            <a:endParaRPr lang="de-DE" dirty="0"/>
          </a:p>
          <a:p>
            <a:r>
              <a:rPr lang="de-DE" b="1" dirty="0"/>
              <a:t>Folge:</a:t>
            </a:r>
          </a:p>
          <a:p>
            <a:r>
              <a:rPr lang="de-DE" dirty="0"/>
              <a:t>Alle Terzen sind rein, alle Quinten sind unrein und</a:t>
            </a:r>
          </a:p>
          <a:p>
            <a:r>
              <a:rPr lang="de-DE" dirty="0"/>
              <a:t>Die letzte Quinte ist extrem groß (Wolfsquinte).</a:t>
            </a:r>
          </a:p>
        </p:txBody>
      </p:sp>
      <p:sp>
        <p:nvSpPr>
          <p:cNvPr id="6" name="Rechteck 5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Grafik 6" descr="Mitteltönigke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4976198" cy="4729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3"/>
          <p:cNvPicPr>
            <a:picLocks noChangeAspect="1" noChangeArrowheads="1"/>
          </p:cNvPicPr>
          <p:nvPr/>
        </p:nvPicPr>
        <p:blipFill>
          <a:blip r:embed="rId2" cstate="print">
            <a:lum contrast="96000"/>
          </a:blip>
          <a:srcRect/>
          <a:stretch>
            <a:fillRect/>
          </a:stretch>
        </p:blipFill>
        <p:spPr bwMode="auto">
          <a:xfrm>
            <a:off x="179512" y="5157192"/>
            <a:ext cx="7992442" cy="133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>
            <a:cxnSpLocks/>
          </p:cNvCxnSpPr>
          <p:nvPr/>
        </p:nvCxnSpPr>
        <p:spPr>
          <a:xfrm>
            <a:off x="971550" y="5229225"/>
            <a:ext cx="165576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cxnSpLocks/>
          </p:cNvCxnSpPr>
          <p:nvPr/>
        </p:nvCxnSpPr>
        <p:spPr>
          <a:xfrm>
            <a:off x="2915816" y="5229200"/>
            <a:ext cx="158432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4499992" y="5229200"/>
            <a:ext cx="151216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cxnSpLocks/>
          </p:cNvCxnSpPr>
          <p:nvPr/>
        </p:nvCxnSpPr>
        <p:spPr>
          <a:xfrm>
            <a:off x="6300192" y="5229200"/>
            <a:ext cx="165735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84438" y="4652963"/>
            <a:ext cx="3824287" cy="369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/>
              <a:t>Die Tetrachorde des „</a:t>
            </a:r>
            <a:r>
              <a:rPr lang="de-DE" sz="1800" dirty="0" err="1"/>
              <a:t>Systema</a:t>
            </a:r>
            <a:r>
              <a:rPr lang="de-DE" sz="1800" dirty="0"/>
              <a:t> </a:t>
            </a:r>
            <a:r>
              <a:rPr lang="de-DE" sz="1800" dirty="0" err="1"/>
              <a:t>Telaion</a:t>
            </a:r>
            <a:r>
              <a:rPr lang="de-DE" sz="1800" dirty="0"/>
              <a:t>“</a:t>
            </a:r>
          </a:p>
        </p:txBody>
      </p:sp>
      <p:pic>
        <p:nvPicPr>
          <p:cNvPr id="7176" name="Grafik 15" descr="ptolemai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3375"/>
            <a:ext cx="4240212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971600" y="188640"/>
            <a:ext cx="55855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cs typeface="Times New Roman" pitchFamily="18" charset="0"/>
              </a:rPr>
              <a:t>Rezeption der Antike im Mittelalter: „Sphärenharmonie“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987824" y="692696"/>
            <a:ext cx="150445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PYTHAGORAS</a:t>
            </a:r>
          </a:p>
        </p:txBody>
      </p:sp>
      <p:sp>
        <p:nvSpPr>
          <p:cNvPr id="19" name="Rechteck 18"/>
          <p:cNvSpPr/>
          <p:nvPr/>
        </p:nvSpPr>
        <p:spPr>
          <a:xfrm>
            <a:off x="539552" y="1196752"/>
            <a:ext cx="2232025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Textfeld 18"/>
          <p:cNvSpPr txBox="1">
            <a:spLocks noChangeArrowheads="1"/>
          </p:cNvSpPr>
          <p:nvPr/>
        </p:nvSpPr>
        <p:spPr bwMode="auto">
          <a:xfrm>
            <a:off x="683568" y="1196752"/>
            <a:ext cx="13287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Fixsterne</a:t>
            </a:r>
          </a:p>
          <a:p>
            <a:r>
              <a:rPr lang="de-DE" dirty="0"/>
              <a:t>Saturn</a:t>
            </a:r>
          </a:p>
          <a:p>
            <a:r>
              <a:rPr lang="de-DE" dirty="0"/>
              <a:t>Jupiter</a:t>
            </a:r>
          </a:p>
          <a:p>
            <a:r>
              <a:rPr lang="de-DE" dirty="0"/>
              <a:t>Mars</a:t>
            </a:r>
          </a:p>
          <a:p>
            <a:r>
              <a:rPr lang="de-DE" dirty="0"/>
              <a:t>Sonne</a:t>
            </a:r>
          </a:p>
          <a:p>
            <a:r>
              <a:rPr lang="de-DE" dirty="0"/>
              <a:t>Venus</a:t>
            </a:r>
          </a:p>
          <a:p>
            <a:r>
              <a:rPr lang="de-DE" dirty="0"/>
              <a:t>Merkur</a:t>
            </a:r>
          </a:p>
          <a:p>
            <a:r>
              <a:rPr lang="de-DE" dirty="0"/>
              <a:t>Mond</a:t>
            </a:r>
          </a:p>
          <a:p>
            <a:r>
              <a:rPr lang="de-DE" dirty="0"/>
              <a:t>ERDE</a:t>
            </a:r>
          </a:p>
        </p:txBody>
      </p:sp>
      <p:sp>
        <p:nvSpPr>
          <p:cNvPr id="21" name="Textfeld 19"/>
          <p:cNvSpPr txBox="1">
            <a:spLocks noChangeArrowheads="1"/>
          </p:cNvSpPr>
          <p:nvPr/>
        </p:nvSpPr>
        <p:spPr bwMode="auto">
          <a:xfrm>
            <a:off x="2339752" y="1124744"/>
            <a:ext cx="5095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  <a:p>
            <a:r>
              <a:rPr lang="de-DE"/>
              <a:t>a</a:t>
            </a:r>
          </a:p>
          <a:p>
            <a:r>
              <a:rPr lang="de-DE"/>
              <a:t>e</a:t>
            </a:r>
          </a:p>
          <a:p>
            <a:r>
              <a:rPr lang="de-DE"/>
              <a:t>d</a:t>
            </a:r>
          </a:p>
          <a:p>
            <a:r>
              <a:rPr lang="de-DE"/>
              <a:t>A</a:t>
            </a:r>
          </a:p>
          <a:p>
            <a:r>
              <a:rPr lang="de-DE"/>
              <a:t>E</a:t>
            </a:r>
          </a:p>
          <a:p>
            <a:r>
              <a:rPr lang="de-DE"/>
              <a:t>D</a:t>
            </a:r>
          </a:p>
          <a:p>
            <a:r>
              <a:rPr lang="de-DE"/>
              <a:t>A‘</a:t>
            </a:r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796136" y="1268760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Konstruktionsprinzip:</a:t>
            </a:r>
          </a:p>
          <a:p>
            <a:r>
              <a:rPr lang="de-DE" dirty="0"/>
              <a:t>Quinten um einen Viertel  des </a:t>
            </a:r>
            <a:r>
              <a:rPr lang="de-DE" dirty="0" err="1"/>
              <a:t>Syntonischen</a:t>
            </a:r>
            <a:r>
              <a:rPr lang="de-DE" dirty="0"/>
              <a:t> Kommas verkleinern, sodass nach 4 Quinten eine reine Terz entsteht.</a:t>
            </a:r>
          </a:p>
          <a:p>
            <a:endParaRPr lang="de-DE" dirty="0"/>
          </a:p>
          <a:p>
            <a:r>
              <a:rPr lang="de-DE" b="1" dirty="0"/>
              <a:t>Folge:</a:t>
            </a:r>
          </a:p>
          <a:p>
            <a:r>
              <a:rPr lang="de-DE" dirty="0"/>
              <a:t>Alle Terzen sind rein, alle Quinten sind unrein und</a:t>
            </a:r>
          </a:p>
          <a:p>
            <a:r>
              <a:rPr lang="de-DE" dirty="0"/>
              <a:t>Die letzte Quinte ist extrem groß (Wolfsquinte).</a:t>
            </a:r>
          </a:p>
        </p:txBody>
      </p:sp>
      <p:sp>
        <p:nvSpPr>
          <p:cNvPr id="6" name="Rechteck 5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Grafik 6" descr="Mitteltönigke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4976198" cy="4729259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H="1" flipV="1">
            <a:off x="4139952" y="1916832"/>
            <a:ext cx="576064" cy="9361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1259632" y="1340768"/>
            <a:ext cx="936104" cy="4320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2195736" y="1340768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3275856" y="1340768"/>
            <a:ext cx="864096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1259632" y="1844824"/>
            <a:ext cx="3456384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796136" y="1268760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Konstruktionsprinzip:</a:t>
            </a:r>
          </a:p>
          <a:p>
            <a:r>
              <a:rPr lang="de-DE" dirty="0"/>
              <a:t>Quinten um einen Viertel  des </a:t>
            </a:r>
            <a:r>
              <a:rPr lang="de-DE" dirty="0" err="1"/>
              <a:t>Syntonischen</a:t>
            </a:r>
            <a:r>
              <a:rPr lang="de-DE" dirty="0"/>
              <a:t> Kommas verkleinern, sodass nach 4 Quinten eine reine Terz entsteht.</a:t>
            </a:r>
          </a:p>
          <a:p>
            <a:endParaRPr lang="de-DE" dirty="0"/>
          </a:p>
          <a:p>
            <a:r>
              <a:rPr lang="de-DE" b="1" dirty="0"/>
              <a:t>Folge:</a:t>
            </a:r>
          </a:p>
          <a:p>
            <a:r>
              <a:rPr lang="de-DE" dirty="0"/>
              <a:t>Alle Terzen sind rein, alle Quinten sind unrein und</a:t>
            </a:r>
          </a:p>
          <a:p>
            <a:r>
              <a:rPr lang="de-DE" dirty="0"/>
              <a:t>Die letzte Quinte ist extrem groß (Wolfsquinte).</a:t>
            </a:r>
          </a:p>
        </p:txBody>
      </p:sp>
      <p:sp>
        <p:nvSpPr>
          <p:cNvPr id="6" name="Rechteck 5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Grafik 6" descr="Mitteltönigke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4976198" cy="4729259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H="1" flipV="1">
            <a:off x="1259632" y="1844824"/>
            <a:ext cx="3456384" cy="10081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sp>
        <p:nvSpPr>
          <p:cNvPr id="6" name="Rechteck 5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292080" y="1340768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Rechnung</a:t>
            </a:r>
          </a:p>
          <a:p>
            <a:endParaRPr lang="de-DE" dirty="0"/>
          </a:p>
          <a:p>
            <a:r>
              <a:rPr lang="de-DE" dirty="0" err="1"/>
              <a:t>Synt</a:t>
            </a:r>
            <a:r>
              <a:rPr lang="de-DE" dirty="0"/>
              <a:t>. Komma = 81:80 (= 21,5 Cent)</a:t>
            </a:r>
          </a:p>
          <a:p>
            <a:r>
              <a:rPr lang="de-DE" dirty="0"/>
              <a:t>Das gesuchte kleine  Intervall </a:t>
            </a:r>
            <a:r>
              <a:rPr lang="el-GR" sz="2400" dirty="0">
                <a:latin typeface="Arial"/>
                <a:cs typeface="Arial"/>
              </a:rPr>
              <a:t>ε</a:t>
            </a:r>
            <a:r>
              <a:rPr lang="de-DE" dirty="0"/>
              <a:t>, um das man die reine Quint erniedrigen muss, soll der Gleichung</a:t>
            </a:r>
          </a:p>
          <a:p>
            <a:r>
              <a:rPr lang="de-DE" dirty="0"/>
              <a:t>  </a:t>
            </a:r>
            <a:r>
              <a:rPr lang="el-GR" sz="2400" dirty="0">
                <a:latin typeface="Arial"/>
                <a:cs typeface="Arial"/>
              </a:rPr>
              <a:t>ε</a:t>
            </a:r>
            <a:r>
              <a:rPr lang="de-DE" sz="2400" dirty="0">
                <a:latin typeface="Arial"/>
                <a:cs typeface="Arial"/>
              </a:rPr>
              <a:t>*</a:t>
            </a:r>
            <a:r>
              <a:rPr lang="el-GR" sz="2400" dirty="0">
                <a:latin typeface="Arial"/>
                <a:cs typeface="Arial"/>
              </a:rPr>
              <a:t>ε</a:t>
            </a:r>
            <a:r>
              <a:rPr lang="de-DE" sz="2400" dirty="0">
                <a:latin typeface="Arial"/>
                <a:cs typeface="Arial"/>
              </a:rPr>
              <a:t>*</a:t>
            </a:r>
            <a:r>
              <a:rPr lang="el-GR" sz="2400" dirty="0">
                <a:latin typeface="Arial"/>
                <a:cs typeface="Arial"/>
              </a:rPr>
              <a:t>ε</a:t>
            </a:r>
            <a:r>
              <a:rPr lang="de-DE" sz="2400" dirty="0">
                <a:latin typeface="Arial"/>
                <a:cs typeface="Arial"/>
              </a:rPr>
              <a:t>*</a:t>
            </a:r>
            <a:r>
              <a:rPr lang="el-GR" sz="2400" dirty="0">
                <a:latin typeface="Arial"/>
                <a:cs typeface="Arial"/>
              </a:rPr>
              <a:t>ε</a:t>
            </a: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dirty="0">
                <a:latin typeface="Arial"/>
                <a:cs typeface="Arial"/>
              </a:rPr>
              <a:t>= 80/81</a:t>
            </a:r>
            <a:endParaRPr lang="de-DE" dirty="0"/>
          </a:p>
          <a:p>
            <a:r>
              <a:rPr lang="de-DE" dirty="0"/>
              <a:t>genügen.</a:t>
            </a:r>
          </a:p>
          <a:p>
            <a:endParaRPr lang="de-DE" dirty="0"/>
          </a:p>
          <a:p>
            <a:r>
              <a:rPr lang="de-DE" sz="2400" dirty="0">
                <a:latin typeface="Arial"/>
                <a:cs typeface="Arial"/>
              </a:rPr>
              <a:t>ε</a:t>
            </a:r>
            <a:r>
              <a:rPr lang="de-DE" dirty="0"/>
              <a:t> = 4. Wurzel aus 80/81</a:t>
            </a:r>
          </a:p>
          <a:p>
            <a:r>
              <a:rPr lang="de-DE" dirty="0"/>
              <a:t>= 0,996899187480814 (= 5,38 Cent)</a:t>
            </a:r>
          </a:p>
        </p:txBody>
      </p:sp>
      <p:pic>
        <p:nvPicPr>
          <p:cNvPr id="9" name="Grafik 8" descr="Mitteltönigke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4976198" cy="472925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283969" y="5445224"/>
            <a:ext cx="4032447" cy="7386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Ergebnis: die mitteltönige Quinte ist </a:t>
            </a:r>
            <a:r>
              <a:rPr lang="el-GR" sz="2400" dirty="0">
                <a:latin typeface="Arial"/>
                <a:cs typeface="Arial"/>
              </a:rPr>
              <a:t>ε</a:t>
            </a:r>
            <a:r>
              <a:rPr lang="de-DE" dirty="0">
                <a:latin typeface="Arial"/>
                <a:cs typeface="Arial"/>
              </a:rPr>
              <a:t>*3/2 = 1,49534878122122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115616" y="1196751"/>
          <a:ext cx="7128793" cy="4608512"/>
        </p:xfrm>
        <a:graphic>
          <a:graphicData uri="http://schemas.openxmlformats.org/drawingml/2006/table">
            <a:tbl>
              <a:tblPr/>
              <a:tblGrid>
                <a:gridCol w="1640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2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8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29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13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sortiert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oktaviert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Centabweichung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temperiert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3471,64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464,32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7762,82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242,59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1038,26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17358,19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2321,62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5191,31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347,16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11608,12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80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1552,56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392,00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440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25956,54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405,57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415,30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043608" y="1196754"/>
          <a:ext cx="6984776" cy="4752525"/>
        </p:xfrm>
        <a:graphic>
          <a:graphicData uri="http://schemas.openxmlformats.org/drawingml/2006/table">
            <a:tbl>
              <a:tblPr/>
              <a:tblGrid>
                <a:gridCol w="1391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1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0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1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06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sortiert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original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oktaviert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Centabw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2186,99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138,59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146,83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4890,27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155,56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654,06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164,81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10934,97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174,61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1462,53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185,00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196,00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3270,32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207,65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220,00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7312,66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233,08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825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978,05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246,94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51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16351,60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600" y="1340768"/>
            <a:ext cx="293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Alternative Darstellungsform:</a:t>
            </a:r>
          </a:p>
        </p:txBody>
      </p:sp>
      <p:pic>
        <p:nvPicPr>
          <p:cNvPr id="6" name="Grafik 5" descr="schröter-mitteltönig-Darstel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7524328" cy="2788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600" y="1340768"/>
            <a:ext cx="293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Alternative Darstellungsform:</a:t>
            </a:r>
          </a:p>
        </p:txBody>
      </p:sp>
      <p:pic>
        <p:nvPicPr>
          <p:cNvPr id="7" name="Grafik 6" descr="schröter-mitteltönig2-Darstel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6293891" cy="4693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1. </a:t>
            </a:r>
            <a:r>
              <a:rPr lang="de-DE" b="1" dirty="0" err="1"/>
              <a:t>Mitteltönigkeit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31640" y="4509120"/>
            <a:ext cx="518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Video oder MAX-Demo: </a:t>
            </a:r>
            <a:r>
              <a:rPr lang="de-DE" b="1" u="sng" dirty="0">
                <a:solidFill>
                  <a:srgbClr val="0070C0"/>
                </a:solidFill>
              </a:rPr>
              <a:t>so klingt die </a:t>
            </a:r>
            <a:r>
              <a:rPr lang="de-DE" b="1" u="sng" dirty="0" err="1">
                <a:solidFill>
                  <a:srgbClr val="0070C0"/>
                </a:solidFill>
              </a:rPr>
              <a:t>Mitteltönigkeit</a:t>
            </a:r>
            <a:r>
              <a:rPr lang="de-DE" b="1" u="sng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2. Gleichschwebende Stimmung (</a:t>
            </a:r>
            <a:r>
              <a:rPr lang="de-DE" b="1" dirty="0" err="1"/>
              <a:t>Werckmeister</a:t>
            </a:r>
            <a:r>
              <a:rPr lang="de-DE" b="1" dirty="0"/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Grafik 4" descr="schröter-werckmeister-Darstel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884368" cy="2103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755576" y="4293096"/>
            <a:ext cx="7992889" cy="147732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Ziel: die Schwebungen der „wichtigen“ Terzen und Quinten sollen gleich groß sein, d.h. der Fehler soll gleich („gerecht“) verteilt werde</a:t>
            </a:r>
          </a:p>
          <a:p>
            <a:endParaRPr lang="de-DE" dirty="0"/>
          </a:p>
          <a:p>
            <a:r>
              <a:rPr lang="de-DE" dirty="0"/>
              <a:t>Im Bild sieht man, dass dort, wo die Quinten unrein sind, die Terzen relativ gut sind, während bei den reinen (pythagoreischen) Quinten die Terzen schlecht sind.</a:t>
            </a:r>
          </a:p>
        </p:txBody>
      </p:sp>
      <p:sp>
        <p:nvSpPr>
          <p:cNvPr id="8" name="Pfeil nach unten 7"/>
          <p:cNvSpPr/>
          <p:nvPr/>
        </p:nvSpPr>
        <p:spPr>
          <a:xfrm>
            <a:off x="4355976" y="3501008"/>
            <a:ext cx="432048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2. Gleichschwebende Stimmung (</a:t>
            </a:r>
            <a:r>
              <a:rPr lang="de-DE" b="1" dirty="0" err="1"/>
              <a:t>Werckmeister</a:t>
            </a:r>
            <a:r>
              <a:rPr lang="de-DE" b="1" dirty="0"/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9394" name="Picture 2" descr="https://upload.wikimedia.org/wikipedia/commons/thumb/8/89/WerckmeisterIII-Quintenzirkel.svg/1024px-WerckmeisterIII-Quintenzirk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5641838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196752"/>
            <a:ext cx="2232025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feld 18"/>
          <p:cNvSpPr txBox="1">
            <a:spLocks noChangeArrowheads="1"/>
          </p:cNvSpPr>
          <p:nvPr/>
        </p:nvSpPr>
        <p:spPr bwMode="auto">
          <a:xfrm>
            <a:off x="683568" y="1196752"/>
            <a:ext cx="13287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Fixsterne</a:t>
            </a:r>
          </a:p>
          <a:p>
            <a:r>
              <a:rPr lang="de-DE" dirty="0"/>
              <a:t>Saturn</a:t>
            </a:r>
          </a:p>
          <a:p>
            <a:r>
              <a:rPr lang="de-DE" dirty="0"/>
              <a:t>Jupiter</a:t>
            </a:r>
          </a:p>
          <a:p>
            <a:r>
              <a:rPr lang="de-DE" dirty="0"/>
              <a:t>Mars</a:t>
            </a:r>
          </a:p>
          <a:p>
            <a:r>
              <a:rPr lang="de-DE" dirty="0"/>
              <a:t>Sonne</a:t>
            </a:r>
          </a:p>
          <a:p>
            <a:r>
              <a:rPr lang="de-DE" dirty="0"/>
              <a:t>Venus</a:t>
            </a:r>
          </a:p>
          <a:p>
            <a:r>
              <a:rPr lang="de-DE" dirty="0"/>
              <a:t>Merkur</a:t>
            </a:r>
          </a:p>
          <a:p>
            <a:r>
              <a:rPr lang="de-DE" dirty="0"/>
              <a:t>Mond</a:t>
            </a:r>
          </a:p>
          <a:p>
            <a:r>
              <a:rPr lang="de-DE" dirty="0"/>
              <a:t>ERDE</a:t>
            </a:r>
          </a:p>
        </p:txBody>
      </p:sp>
      <p:sp>
        <p:nvSpPr>
          <p:cNvPr id="4" name="Textfeld 19"/>
          <p:cNvSpPr txBox="1">
            <a:spLocks noChangeArrowheads="1"/>
          </p:cNvSpPr>
          <p:nvPr/>
        </p:nvSpPr>
        <p:spPr bwMode="auto">
          <a:xfrm>
            <a:off x="2339752" y="1268760"/>
            <a:ext cx="330540" cy="25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de-DE" dirty="0"/>
              <a:t>A</a:t>
            </a:r>
          </a:p>
          <a:p>
            <a:pPr>
              <a:lnSpc>
                <a:spcPts val="2400"/>
              </a:lnSpc>
            </a:pPr>
            <a:r>
              <a:rPr lang="de-DE" dirty="0"/>
              <a:t>G</a:t>
            </a:r>
          </a:p>
          <a:p>
            <a:pPr>
              <a:lnSpc>
                <a:spcPts val="2400"/>
              </a:lnSpc>
            </a:pPr>
            <a:r>
              <a:rPr lang="de-DE" dirty="0"/>
              <a:t>F</a:t>
            </a:r>
          </a:p>
          <a:p>
            <a:pPr>
              <a:lnSpc>
                <a:spcPts val="2400"/>
              </a:lnSpc>
            </a:pPr>
            <a:r>
              <a:rPr lang="de-DE" dirty="0"/>
              <a:t>E</a:t>
            </a:r>
          </a:p>
          <a:p>
            <a:pPr>
              <a:lnSpc>
                <a:spcPts val="2400"/>
              </a:lnSpc>
            </a:pPr>
            <a:r>
              <a:rPr lang="de-DE" dirty="0"/>
              <a:t>D</a:t>
            </a:r>
          </a:p>
          <a:p>
            <a:pPr>
              <a:lnSpc>
                <a:spcPts val="2400"/>
              </a:lnSpc>
            </a:pPr>
            <a:r>
              <a:rPr lang="de-DE" dirty="0"/>
              <a:t>C</a:t>
            </a:r>
          </a:p>
          <a:p>
            <a:pPr>
              <a:lnSpc>
                <a:spcPts val="2400"/>
              </a:lnSpc>
            </a:pPr>
            <a:r>
              <a:rPr lang="de-DE" dirty="0"/>
              <a:t>H</a:t>
            </a:r>
          </a:p>
          <a:p>
            <a:pPr>
              <a:lnSpc>
                <a:spcPts val="2400"/>
              </a:lnSpc>
            </a:pPr>
            <a:r>
              <a:rPr lang="de-DE" dirty="0"/>
              <a:t>A</a:t>
            </a:r>
          </a:p>
        </p:txBody>
      </p:sp>
      <p:pic>
        <p:nvPicPr>
          <p:cNvPr id="5" name="Grafik 2" descr="GaffuriusPracticamusica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456384" cy="56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971600" y="188640"/>
            <a:ext cx="558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cs typeface="Times New Roman" pitchFamily="18" charset="0"/>
              </a:rPr>
              <a:t>Rezeption der Antike im Mittelalter: „Sphärenharmonie“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87824" y="692696"/>
            <a:ext cx="117852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GAFURIUS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87824" y="1196752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15. Jahrhundert</a:t>
            </a:r>
          </a:p>
        </p:txBody>
      </p:sp>
      <p:pic>
        <p:nvPicPr>
          <p:cNvPr id="11" name="Grafik 10" descr="diato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301208"/>
            <a:ext cx="4400550" cy="1257300"/>
          </a:xfrm>
          <a:prstGeom prst="rect">
            <a:avLst/>
          </a:prstGeom>
        </p:spPr>
      </p:pic>
      <p:cxnSp>
        <p:nvCxnSpPr>
          <p:cNvPr id="12" name="Gerade Verbindung mit Pfeil 11"/>
          <p:cNvCxnSpPr>
            <a:cxnSpLocks/>
          </p:cNvCxnSpPr>
          <p:nvPr/>
        </p:nvCxnSpPr>
        <p:spPr>
          <a:xfrm flipV="1">
            <a:off x="971600" y="5373216"/>
            <a:ext cx="3600450" cy="2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331640" y="5013176"/>
            <a:ext cx="21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„Tonleiter“ (Diatonik)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2. Gleichschwebende Stimmung (</a:t>
            </a:r>
            <a:r>
              <a:rPr lang="de-DE" b="1" dirty="0" err="1"/>
              <a:t>Werckmeister</a:t>
            </a:r>
            <a:r>
              <a:rPr lang="de-DE" b="1" dirty="0"/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187625" y="1268758"/>
          <a:ext cx="6264695" cy="5040556"/>
        </p:xfrm>
        <a:graphic>
          <a:graphicData uri="http://schemas.openxmlformats.org/drawingml/2006/table">
            <a:tbl>
              <a:tblPr/>
              <a:tblGrid>
                <a:gridCol w="1252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29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2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395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sortiert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original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oktaviert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Centabw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temperiert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2207,47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656,10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1471,64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3311,20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437,40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920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984,15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61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2. Gleichschwebende Stimmung (</a:t>
            </a:r>
            <a:r>
              <a:rPr lang="de-DE" b="1" dirty="0" err="1"/>
              <a:t>Werckmeister</a:t>
            </a:r>
            <a:r>
              <a:rPr lang="de-DE" b="1" dirty="0"/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6" y="4293096"/>
            <a:ext cx="7992889" cy="147732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Ziel: die Schwebungen der „wichtigen“ Terzen und Quinten sollen gleich groß sein, d.h. der Fehler soll gleich („gerecht“) verteilt werde</a:t>
            </a:r>
          </a:p>
          <a:p>
            <a:endParaRPr lang="de-DE" dirty="0"/>
          </a:p>
          <a:p>
            <a:r>
              <a:rPr lang="de-DE" dirty="0"/>
              <a:t>Im Bild sieht man, dass dort, wo die Quinten unrein sind, die Terzen relativ gut sind, während bei den reinen (pythagoreischen) Quinten die Terzen schlecht sind.</a:t>
            </a:r>
          </a:p>
        </p:txBody>
      </p:sp>
      <p:sp>
        <p:nvSpPr>
          <p:cNvPr id="8" name="Pfeil nach unten 7"/>
          <p:cNvSpPr/>
          <p:nvPr/>
        </p:nvSpPr>
        <p:spPr>
          <a:xfrm>
            <a:off x="4355976" y="3501008"/>
            <a:ext cx="432048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werckmeister.wickip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010650" cy="12954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195736" y="1340768"/>
            <a:ext cx="2840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Eine andere Darstellungsweise: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9512" y="2996952"/>
            <a:ext cx="842493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Reine Quint=  702 Cent, reine </a:t>
            </a:r>
            <a:r>
              <a:rPr lang="de-DE" sz="1400" dirty="0" err="1"/>
              <a:t>goße</a:t>
            </a:r>
            <a:r>
              <a:rPr lang="de-DE" sz="1400" dirty="0"/>
              <a:t> Terz = 386 Cent. C-E-G: Terz ist  4 Cent zu groß, Quint 6 Cent zu klein… </a:t>
            </a:r>
          </a:p>
        </p:txBody>
      </p:sp>
      <p:sp>
        <p:nvSpPr>
          <p:cNvPr id="12" name="Rechteck 11"/>
          <p:cNvSpPr/>
          <p:nvPr/>
        </p:nvSpPr>
        <p:spPr>
          <a:xfrm>
            <a:off x="2195736" y="1844824"/>
            <a:ext cx="432048" cy="1008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2. Gleichschwebende Stimmung (Kirnberger)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Grafik 5" descr="schröter-kirnberger-Darstel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380312" cy="2266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feld 8"/>
          <p:cNvSpPr txBox="1"/>
          <p:nvPr/>
        </p:nvSpPr>
        <p:spPr>
          <a:xfrm>
            <a:off x="755576" y="4293096"/>
            <a:ext cx="7992889" cy="147732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Ziel: die Schwebungen der „wichtigen“ Terzen und Quinten sollen gleich groß sein, d.h. der Fehler soll gleich („gerecht“) verteilt werde</a:t>
            </a:r>
          </a:p>
          <a:p>
            <a:endParaRPr lang="de-DE" dirty="0"/>
          </a:p>
          <a:p>
            <a:r>
              <a:rPr lang="de-DE" dirty="0"/>
              <a:t>Im Bild sieht man, dass dort, wo die Quinten unrein sind, die Terzen relativ gut sind, während bei den reinen (pythagoreischen) Quinten die Terzen schlecht sind.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4355976" y="3501008"/>
            <a:ext cx="432048" cy="576064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3. Die „Bach-Stimmung“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Grafik 4" descr="Bachstimm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5623573" cy="5240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3. Die „Bach-Stimmung“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3. Die „Bach-Stimmung“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801C140-06A9-4321-A97B-54A10CEA5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325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3. Die „Bach-Stimmung“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600" y="1268760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Stimmungsvergleich:</a:t>
            </a:r>
          </a:p>
          <a:p>
            <a:endParaRPr lang="de-DE" dirty="0"/>
          </a:p>
          <a:p>
            <a:r>
              <a:rPr lang="de-DE" dirty="0" err="1"/>
              <a:t>Werckmeister</a:t>
            </a:r>
            <a:r>
              <a:rPr lang="de-DE" dirty="0"/>
              <a:t> (1691) – Kirnberger (1766) – Bach (Kellner 1977)</a:t>
            </a:r>
          </a:p>
          <a:p>
            <a:endParaRPr lang="de-DE" dirty="0"/>
          </a:p>
          <a:p>
            <a:r>
              <a:rPr lang="de-DE" dirty="0"/>
              <a:t>…. Im Internet recherchieren und Dateien herunter laden:</a:t>
            </a:r>
          </a:p>
          <a:p>
            <a:pPr marL="179388" indent="-179388">
              <a:buFontTx/>
              <a:buChar char="-"/>
            </a:pPr>
            <a:r>
              <a:rPr lang="de-DE" dirty="0"/>
              <a:t>Sowohl in „purer Form“</a:t>
            </a:r>
          </a:p>
          <a:p>
            <a:pPr>
              <a:buFontTx/>
              <a:buChar char="-"/>
            </a:pPr>
            <a:r>
              <a:rPr lang="de-DE" dirty="0"/>
              <a:t> als auch an konkreten (ostfriesischen) Orgeln, sowie</a:t>
            </a:r>
          </a:p>
          <a:p>
            <a:pPr>
              <a:buFontTx/>
              <a:buChar char="-"/>
            </a:pPr>
            <a:r>
              <a:rPr lang="de-DE" dirty="0"/>
              <a:t> mittels des „</a:t>
            </a:r>
            <a:r>
              <a:rPr lang="de-DE" dirty="0" err="1"/>
              <a:t>Maqam</a:t>
            </a:r>
            <a:r>
              <a:rPr lang="de-DE" dirty="0"/>
              <a:t>-Player“ von </a:t>
            </a:r>
            <a:r>
              <a:rPr lang="de-DE" dirty="0" err="1"/>
              <a:t>Runtime</a:t>
            </a:r>
            <a:r>
              <a:rPr lang="de-DE" dirty="0"/>
              <a:t> </a:t>
            </a:r>
            <a:r>
              <a:rPr lang="de-DE" dirty="0" err="1"/>
              <a:t>Midifiles</a:t>
            </a:r>
            <a:r>
              <a:rPr lang="de-DE" dirty="0"/>
              <a:t> abspielen.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386104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Links:</a:t>
            </a:r>
          </a:p>
          <a:p>
            <a:r>
              <a:rPr lang="de-DE" dirty="0">
                <a:hlinkClick r:id="rId2"/>
              </a:rPr>
              <a:t>http://www.walcker-stiftung.de/Downloads/Orgelstimmungen/5-Stimmungen_</a:t>
            </a:r>
          </a:p>
          <a:p>
            <a:r>
              <a:rPr lang="de-DE" dirty="0">
                <a:hlinkClick r:id="rId2"/>
              </a:rPr>
              <a:t>des_20sten_Jahrhunderts.pdf</a:t>
            </a:r>
            <a:r>
              <a:rPr lang="de-DE" dirty="0"/>
              <a:t> (zur „Bach-Stimmung“)</a:t>
            </a:r>
          </a:p>
          <a:p>
            <a:r>
              <a:rPr lang="de-DE" dirty="0">
                <a:hlinkClick r:id="rId3"/>
              </a:rPr>
              <a:t>http://www.lehrklaenge.de/PHP/Tonsystem/ReineStimmung.php</a:t>
            </a:r>
            <a:r>
              <a:rPr lang="de-DE" dirty="0"/>
              <a:t> (viele Tonbeispiele und Grafiken, von dieser Seite aus weitergehen…)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99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Mehrstimmigkeit:</a:t>
            </a:r>
          </a:p>
          <a:p>
            <a:r>
              <a:rPr lang="de-DE" b="1" dirty="0"/>
              <a:t>4. Die (zwölftönig) wohltemperierte Stimmung</a:t>
            </a:r>
          </a:p>
        </p:txBody>
      </p:sp>
      <p:sp>
        <p:nvSpPr>
          <p:cNvPr id="4" name="Rechteck 3"/>
          <p:cNvSpPr/>
          <p:nvPr/>
        </p:nvSpPr>
        <p:spPr>
          <a:xfrm>
            <a:off x="107504" y="18864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</a:t>
            </a:r>
            <a:endParaRPr lang="de-D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79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https://upload.wikimedia.org/wikipedia/commons/c/c2/Griechische-musik_oktavgattung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650847" cy="40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feil nach rechts 2"/>
          <p:cNvSpPr/>
          <p:nvPr/>
        </p:nvSpPr>
        <p:spPr>
          <a:xfrm>
            <a:off x="4716016" y="3789040"/>
            <a:ext cx="93610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56176" y="3429000"/>
            <a:ext cx="230425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Das sind nicht die Kirchentonarten bzw. Skalen des Jazz!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1268760"/>
            <a:ext cx="295350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Antik-Griechische „Tonarten“:</a:t>
            </a:r>
          </a:p>
        </p:txBody>
      </p:sp>
      <p:sp>
        <p:nvSpPr>
          <p:cNvPr id="6" name="Rechteck 5"/>
          <p:cNvSpPr/>
          <p:nvPr/>
        </p:nvSpPr>
        <p:spPr>
          <a:xfrm>
            <a:off x="971600" y="188640"/>
            <a:ext cx="452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cs typeface="Times New Roman" pitchFamily="18" charset="0"/>
              </a:rPr>
              <a:t>Rezeption der Antike im Mittelalter: Tonarten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6C23F710-4871-4ED9-B35B-00F5BB919C14}"/>
              </a:ext>
            </a:extLst>
          </p:cNvPr>
          <p:cNvSpPr txBox="1"/>
          <p:nvPr/>
        </p:nvSpPr>
        <p:spPr>
          <a:xfrm>
            <a:off x="899592" y="12687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+mj-lt"/>
              <a:buAutoNum type="arabicPeriod"/>
            </a:pPr>
            <a:r>
              <a:rPr lang="de-DE" dirty="0"/>
              <a:t>Die Terz wird zur Konsonanz</a:t>
            </a:r>
          </a:p>
          <a:p>
            <a:pPr marL="358775" indent="-358775">
              <a:buFont typeface="+mj-lt"/>
              <a:buAutoNum type="arabicPeriod"/>
            </a:pPr>
            <a:r>
              <a:rPr lang="de-DE" dirty="0"/>
              <a:t>Man will Tonarten wechseln (Modulation)</a:t>
            </a:r>
          </a:p>
          <a:p>
            <a:pPr marL="358775" indent="-358775">
              <a:buFont typeface="+mj-lt"/>
              <a:buAutoNum type="arabicPeriod"/>
            </a:pPr>
            <a:r>
              <a:rPr lang="de-DE" dirty="0"/>
              <a:t>Dreiklänge werden </a:t>
            </a:r>
            <a:r>
              <a:rPr lang="de-DE" dirty="0" err="1"/>
              <a:t>konstituell</a:t>
            </a:r>
            <a:r>
              <a:rPr lang="de-DE" dirty="0"/>
              <a:t> (Mehrstimmigkeit)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71600" y="332656"/>
            <a:ext cx="653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35696" y="2852936"/>
            <a:ext cx="375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Zuvor:  „das Ziel vor Augen!“</a:t>
            </a:r>
            <a:endParaRPr lang="de-DE" sz="2400" dirty="0"/>
          </a:p>
        </p:txBody>
      </p:sp>
      <p:sp>
        <p:nvSpPr>
          <p:cNvPr id="5" name="Pfeil nach unten 4"/>
          <p:cNvSpPr/>
          <p:nvPr/>
        </p:nvSpPr>
        <p:spPr>
          <a:xfrm>
            <a:off x="3491880" y="3573016"/>
            <a:ext cx="504056" cy="5760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907704" y="4293096"/>
            <a:ext cx="359399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„Zwölfte Wurzel aus  zwei“ und Cent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013176"/>
            <a:ext cx="60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013176"/>
            <a:ext cx="609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 rot="569151">
            <a:off x="6791507" y="1084752"/>
            <a:ext cx="123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Exkurs 1</a:t>
            </a:r>
            <a:endParaRPr 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3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43608" y="908720"/>
            <a:ext cx="375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Zuvor:  „das Ziel vor Augen!“</a:t>
            </a:r>
            <a:endParaRPr lang="de-DE" sz="2400" dirty="0"/>
          </a:p>
        </p:txBody>
      </p:sp>
      <p:sp>
        <p:nvSpPr>
          <p:cNvPr id="5" name="Pfeil nach unten 4"/>
          <p:cNvSpPr/>
          <p:nvPr/>
        </p:nvSpPr>
        <p:spPr>
          <a:xfrm>
            <a:off x="2699792" y="1340768"/>
            <a:ext cx="504056" cy="5760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59632" y="1988840"/>
            <a:ext cx="364401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b="1" dirty="0" smtClean="0">
                <a:solidFill>
                  <a:srgbClr val="FF0000"/>
                </a:solidFill>
              </a:rPr>
              <a:t>Zwölfte Wurzel aus  zwei</a:t>
            </a:r>
            <a:r>
              <a:rPr lang="de-DE" dirty="0" smtClean="0"/>
              <a:t>“ und Cent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9552" y="2492896"/>
            <a:ext cx="77051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Gesucht ein Intervall </a:t>
            </a:r>
            <a:r>
              <a:rPr lang="de-DE" sz="2000" b="1" dirty="0" smtClean="0"/>
              <a:t>X</a:t>
            </a:r>
            <a:r>
              <a:rPr lang="de-DE" dirty="0" smtClean="0"/>
              <a:t>, das 12 Mal aneinander gefügt eine Oktav 2:1 ergibt.</a:t>
            </a:r>
          </a:p>
          <a:p>
            <a:r>
              <a:rPr lang="de-DE" dirty="0" smtClean="0"/>
              <a:t>„Aneinanderfügen“ von Intervallen heißt Multiplikation des Zahlenverhältnisses:</a:t>
            </a:r>
          </a:p>
          <a:p>
            <a:endParaRPr lang="de-DE" dirty="0" smtClean="0"/>
          </a:p>
          <a:p>
            <a:pPr algn="ctr"/>
            <a:r>
              <a:rPr lang="de-DE" sz="2000" b="1" dirty="0" smtClean="0"/>
              <a:t>X * X * X * … * X  = </a:t>
            </a:r>
            <a:r>
              <a:rPr lang="de-DE" sz="2000" b="1" dirty="0" smtClean="0"/>
              <a:t>X</a:t>
            </a:r>
            <a:r>
              <a:rPr lang="de-DE" sz="2000" b="1" baseline="30000" dirty="0" smtClean="0"/>
              <a:t>12</a:t>
            </a:r>
            <a:r>
              <a:rPr lang="de-DE" sz="2000" b="1" dirty="0" smtClean="0"/>
              <a:t> = </a:t>
            </a:r>
            <a:r>
              <a:rPr lang="de-DE" sz="2000" b="1" dirty="0" smtClean="0"/>
              <a:t>2</a:t>
            </a:r>
          </a:p>
          <a:p>
            <a:pPr algn="ctr"/>
            <a:endParaRPr lang="de-DE" b="1" dirty="0" smtClean="0"/>
          </a:p>
          <a:p>
            <a:pPr algn="ctr"/>
            <a:r>
              <a:rPr lang="de-DE" dirty="0" smtClean="0"/>
              <a:t>nach </a:t>
            </a:r>
            <a:r>
              <a:rPr lang="de-DE" sz="2000" b="1" dirty="0" smtClean="0"/>
              <a:t>X</a:t>
            </a:r>
            <a:r>
              <a:rPr lang="de-DE" dirty="0" smtClean="0"/>
              <a:t> aufgelöst:</a:t>
            </a:r>
          </a:p>
          <a:p>
            <a:pPr algn="ctr"/>
            <a:endParaRPr lang="de-DE" dirty="0" smtClean="0"/>
          </a:p>
          <a:p>
            <a:pPr algn="ctr"/>
            <a:r>
              <a:rPr lang="de-DE" b="1" dirty="0" smtClean="0"/>
              <a:t>X</a:t>
            </a:r>
            <a:r>
              <a:rPr lang="de-DE" b="1" baseline="30000" dirty="0" smtClean="0"/>
              <a:t>1/12</a:t>
            </a:r>
            <a:r>
              <a:rPr lang="de-DE" b="1" dirty="0" smtClean="0"/>
              <a:t> = </a:t>
            </a:r>
            <a:r>
              <a:rPr lang="de-DE" b="1" dirty="0" smtClean="0"/>
              <a:t>1,05946309</a:t>
            </a:r>
          </a:p>
          <a:p>
            <a:pPr algn="ctr"/>
            <a:endParaRPr lang="de-DE" b="1" dirty="0" smtClean="0"/>
          </a:p>
          <a:p>
            <a:pPr algn="ctr"/>
            <a:r>
              <a:rPr lang="de-DE" dirty="0" smtClean="0"/>
              <a:t>Andere Schreibweisen:  2↑(1/12) = POTENZ(2;1/12)  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44824"/>
            <a:ext cx="609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 rot="569151">
            <a:off x="6791507" y="1084752"/>
            <a:ext cx="123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Exkurs 1</a:t>
            </a:r>
            <a:endParaRPr 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3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43608" y="908720"/>
            <a:ext cx="375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Zuvor:  „das Ziel vor Augen!“</a:t>
            </a:r>
            <a:endParaRPr lang="de-DE" sz="2400" dirty="0"/>
          </a:p>
        </p:txBody>
      </p:sp>
      <p:sp>
        <p:nvSpPr>
          <p:cNvPr id="5" name="Pfeil nach unten 4"/>
          <p:cNvSpPr/>
          <p:nvPr/>
        </p:nvSpPr>
        <p:spPr>
          <a:xfrm>
            <a:off x="2699792" y="1340768"/>
            <a:ext cx="504056" cy="5760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59632" y="1988840"/>
            <a:ext cx="359399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„Zwölfte Wurzel aus  zwei“ und </a:t>
            </a:r>
            <a:r>
              <a:rPr lang="de-DE" b="1" dirty="0" smtClean="0">
                <a:solidFill>
                  <a:srgbClr val="FF0000"/>
                </a:solidFill>
              </a:rPr>
              <a:t>Cent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552" y="2492896"/>
            <a:ext cx="77048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Gesucht ein Intervall </a:t>
            </a:r>
            <a:r>
              <a:rPr lang="de-DE" sz="2000" b="1" dirty="0" smtClean="0"/>
              <a:t>C</a:t>
            </a:r>
            <a:r>
              <a:rPr lang="de-DE" dirty="0" smtClean="0"/>
              <a:t>, das 100 Mal aneinander gefügt einen temperierten Halbton </a:t>
            </a:r>
            <a:r>
              <a:rPr lang="de-DE" b="1" dirty="0" smtClean="0"/>
              <a:t>X </a:t>
            </a:r>
            <a:r>
              <a:rPr lang="de-DE" dirty="0" smtClean="0"/>
              <a:t>ergibt .. oder 1200 Mal aneinander gefügt die Oktave 2:1.</a:t>
            </a:r>
          </a:p>
          <a:p>
            <a:r>
              <a:rPr lang="de-DE" dirty="0" smtClean="0"/>
              <a:t>„Aneinanderfügen“ von Intervallen heißt Multiplikation des Zahlenverhältnisses:</a:t>
            </a:r>
          </a:p>
          <a:p>
            <a:endParaRPr lang="de-DE" dirty="0" smtClean="0"/>
          </a:p>
          <a:p>
            <a:pPr algn="ctr"/>
            <a:r>
              <a:rPr lang="de-DE" sz="2000" b="1" dirty="0" smtClean="0"/>
              <a:t>C*C*C*C…. *C  = X</a:t>
            </a:r>
            <a:r>
              <a:rPr lang="de-DE" sz="2000" b="1" baseline="30000" dirty="0" smtClean="0"/>
              <a:t>1200</a:t>
            </a:r>
            <a:r>
              <a:rPr lang="de-DE" sz="2000" b="1" dirty="0" smtClean="0"/>
              <a:t> </a:t>
            </a:r>
            <a:r>
              <a:rPr lang="de-DE" sz="2000" b="1" dirty="0" smtClean="0"/>
              <a:t>= </a:t>
            </a:r>
            <a:r>
              <a:rPr lang="de-DE" sz="2000" b="1" dirty="0" smtClean="0"/>
              <a:t>2</a:t>
            </a:r>
          </a:p>
          <a:p>
            <a:pPr algn="ctr"/>
            <a:endParaRPr lang="de-DE" b="1" dirty="0" smtClean="0"/>
          </a:p>
          <a:p>
            <a:pPr algn="ctr"/>
            <a:r>
              <a:rPr lang="de-DE" dirty="0" smtClean="0"/>
              <a:t>nach </a:t>
            </a:r>
            <a:r>
              <a:rPr lang="de-DE" sz="2000" b="1" dirty="0" smtClean="0"/>
              <a:t>C</a:t>
            </a:r>
            <a:r>
              <a:rPr lang="de-DE" dirty="0" smtClean="0"/>
              <a:t> aufgelöst:</a:t>
            </a:r>
          </a:p>
          <a:p>
            <a:pPr algn="ctr"/>
            <a:endParaRPr lang="de-DE" dirty="0" smtClean="0"/>
          </a:p>
          <a:p>
            <a:pPr algn="ctr"/>
            <a:r>
              <a:rPr lang="de-DE" b="1" dirty="0" smtClean="0"/>
              <a:t>X</a:t>
            </a:r>
            <a:r>
              <a:rPr lang="de-DE" b="1" baseline="30000" dirty="0" smtClean="0"/>
              <a:t>1/1200</a:t>
            </a:r>
            <a:r>
              <a:rPr lang="de-DE" b="1" dirty="0" smtClean="0"/>
              <a:t> </a:t>
            </a:r>
            <a:r>
              <a:rPr lang="de-DE" b="1" dirty="0" smtClean="0"/>
              <a:t>= </a:t>
            </a:r>
            <a:r>
              <a:rPr lang="de-DE" dirty="0" smtClean="0"/>
              <a:t> </a:t>
            </a:r>
            <a:r>
              <a:rPr lang="de-DE" b="1" dirty="0" smtClean="0"/>
              <a:t>1,00057779</a:t>
            </a:r>
          </a:p>
          <a:p>
            <a:pPr algn="ctr"/>
            <a:endParaRPr lang="de-DE" b="1" dirty="0" smtClean="0"/>
          </a:p>
          <a:p>
            <a:pPr algn="ctr"/>
            <a:r>
              <a:rPr lang="de-DE" dirty="0" smtClean="0"/>
              <a:t>Andere Schreibweisen:  2↑(1/1200) = POTENZ(2;1/1200)   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60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 rot="569151">
            <a:off x="6791507" y="1084752"/>
            <a:ext cx="123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Exkurs 1</a:t>
            </a:r>
            <a:endParaRPr 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332656"/>
            <a:ext cx="653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Erweiterung des </a:t>
            </a:r>
            <a:r>
              <a:rPr lang="de-DE" b="1" dirty="0" err="1">
                <a:solidFill>
                  <a:srgbClr val="FF0000"/>
                </a:solidFill>
              </a:rPr>
              <a:t>Konsonanzbegriffs</a:t>
            </a:r>
            <a:r>
              <a:rPr lang="de-DE" b="1" dirty="0">
                <a:solidFill>
                  <a:srgbClr val="FF0000"/>
                </a:solidFill>
              </a:rPr>
              <a:t>, Modulation, Mehrstimmigkeit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43608" y="908720"/>
            <a:ext cx="375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Zuvor:  „das Ziel vor Augen!“</a:t>
            </a:r>
            <a:endParaRPr lang="de-DE" sz="2400" dirty="0"/>
          </a:p>
        </p:txBody>
      </p:sp>
      <p:sp>
        <p:nvSpPr>
          <p:cNvPr id="5" name="Pfeil nach unten 4"/>
          <p:cNvSpPr/>
          <p:nvPr/>
        </p:nvSpPr>
        <p:spPr>
          <a:xfrm>
            <a:off x="2699792" y="1340768"/>
            <a:ext cx="504056" cy="5760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59632" y="1988840"/>
            <a:ext cx="359399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„Zwölfte Wurzel aus  zwei“ und </a:t>
            </a:r>
            <a:r>
              <a:rPr lang="de-DE" b="1" dirty="0" smtClean="0">
                <a:solidFill>
                  <a:srgbClr val="FF0000"/>
                </a:solidFill>
              </a:rPr>
              <a:t>Cent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59632" y="24928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Wichtige Cent-Werte: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60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899592" y="2996952"/>
          <a:ext cx="6096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Wohltemperiert: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Oktav  = 1200 Cent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Quint = 700 Cent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Quart = 500 Cent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Gr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. Terz = 400 Cent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Ganzton = 200 Cent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Rein: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Oktav = 1200 Cent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Quint 3:2 = 702 Cent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Quart 4:3 = 498 Cent</a:t>
                      </a:r>
                    </a:p>
                    <a:p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Gr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. Terz 5:4 =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 386 Cent</a:t>
                      </a:r>
                    </a:p>
                    <a:p>
                      <a:endParaRPr lang="de-D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Ganzton 8:9 = 204 Cent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 rot="569151">
            <a:off x="6791507" y="1084752"/>
            <a:ext cx="1238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Exkurs 1</a:t>
            </a:r>
            <a:endParaRPr 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2803</Words>
  <Application>Microsoft Office PowerPoint</Application>
  <PresentationFormat>Bildschirmpräsentation (4:3)</PresentationFormat>
  <Paragraphs>757</Paragraphs>
  <Slides>48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wms</dc:creator>
  <cp:lastModifiedBy>Wolfgang Martin Stroh</cp:lastModifiedBy>
  <cp:revision>102</cp:revision>
  <dcterms:created xsi:type="dcterms:W3CDTF">2021-03-11T12:36:43Z</dcterms:created>
  <dcterms:modified xsi:type="dcterms:W3CDTF">2021-04-21T10:44:58Z</dcterms:modified>
</cp:coreProperties>
</file>