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22" r:id="rId3"/>
    <p:sldId id="323" r:id="rId4"/>
    <p:sldId id="292" r:id="rId5"/>
    <p:sldId id="293" r:id="rId6"/>
    <p:sldId id="294" r:id="rId7"/>
    <p:sldId id="295" r:id="rId8"/>
    <p:sldId id="257" r:id="rId9"/>
    <p:sldId id="258" r:id="rId10"/>
    <p:sldId id="259" r:id="rId11"/>
    <p:sldId id="262" r:id="rId12"/>
    <p:sldId id="260" r:id="rId13"/>
    <p:sldId id="261" r:id="rId14"/>
    <p:sldId id="263" r:id="rId15"/>
    <p:sldId id="296" r:id="rId16"/>
    <p:sldId id="297" r:id="rId17"/>
    <p:sldId id="269" r:id="rId18"/>
    <p:sldId id="306" r:id="rId19"/>
    <p:sldId id="314" r:id="rId20"/>
    <p:sldId id="321" r:id="rId21"/>
    <p:sldId id="320" r:id="rId22"/>
    <p:sldId id="315" r:id="rId23"/>
    <p:sldId id="299" r:id="rId24"/>
    <p:sldId id="300" r:id="rId25"/>
    <p:sldId id="301" r:id="rId26"/>
    <p:sldId id="302" r:id="rId27"/>
    <p:sldId id="311" r:id="rId28"/>
    <p:sldId id="304" r:id="rId29"/>
    <p:sldId id="298" r:id="rId30"/>
    <p:sldId id="312" r:id="rId31"/>
    <p:sldId id="313" r:id="rId32"/>
    <p:sldId id="316" r:id="rId33"/>
    <p:sldId id="317" r:id="rId34"/>
    <p:sldId id="273" r:id="rId35"/>
    <p:sldId id="318" r:id="rId36"/>
    <p:sldId id="319" r:id="rId37"/>
    <p:sldId id="279" r:id="rId38"/>
    <p:sldId id="267" r:id="rId3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1" d="100"/>
          <a:sy n="51" d="100"/>
        </p:scale>
        <p:origin x="-108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MINAR2021\01-Oberton\Berechnung-Obert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MINAR2021\07-Afrika-Xylo-Lamello\Berechnung-Afrik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MINAR2021\07-Afrika-Xylo-Lamello\Berechnung-Afrik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MINAR2021\07-Afrika-Xylo-Lamello\Berechnung-Afri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lineChart>
        <c:grouping val="standar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Val val="1"/>
          </c:dLbls>
          <c:cat>
            <c:strRef>
              <c:f>amadinda!$A$7:$A$18</c:f>
              <c:strCache>
                <c:ptCount val="12"/>
                <c:pt idx="0">
                  <c:v>2h</c:v>
                </c:pt>
                <c:pt idx="1">
                  <c:v>1h</c:v>
                </c:pt>
                <c:pt idx="2">
                  <c:v>5m</c:v>
                </c:pt>
                <c:pt idx="3">
                  <c:v>4m</c:v>
                </c:pt>
                <c:pt idx="4">
                  <c:v>3m</c:v>
                </c:pt>
                <c:pt idx="5">
                  <c:v>2m</c:v>
                </c:pt>
                <c:pt idx="6">
                  <c:v>1m</c:v>
                </c:pt>
                <c:pt idx="7">
                  <c:v>5t</c:v>
                </c:pt>
                <c:pt idx="8">
                  <c:v>4t</c:v>
                </c:pt>
                <c:pt idx="9">
                  <c:v>3t</c:v>
                </c:pt>
                <c:pt idx="10">
                  <c:v>2t</c:v>
                </c:pt>
                <c:pt idx="11">
                  <c:v>1t</c:v>
                </c:pt>
              </c:strCache>
            </c:strRef>
          </c:cat>
          <c:val>
            <c:numRef>
              <c:f>amadinda!$B$7:$B$18</c:f>
              <c:numCache>
                <c:formatCode>General</c:formatCode>
                <c:ptCount val="12"/>
                <c:pt idx="0">
                  <c:v>1129</c:v>
                </c:pt>
                <c:pt idx="1">
                  <c:v>968</c:v>
                </c:pt>
                <c:pt idx="2">
                  <c:v>847</c:v>
                </c:pt>
                <c:pt idx="3">
                  <c:v>733</c:v>
                </c:pt>
                <c:pt idx="4">
                  <c:v>646</c:v>
                </c:pt>
                <c:pt idx="5">
                  <c:v>561</c:v>
                </c:pt>
                <c:pt idx="6">
                  <c:v>483</c:v>
                </c:pt>
                <c:pt idx="7">
                  <c:v>420</c:v>
                </c:pt>
                <c:pt idx="8">
                  <c:v>366</c:v>
                </c:pt>
                <c:pt idx="9">
                  <c:v>320</c:v>
                </c:pt>
                <c:pt idx="10">
                  <c:v>280</c:v>
                </c:pt>
                <c:pt idx="11">
                  <c:v>241</c:v>
                </c:pt>
              </c:numCache>
            </c:numRef>
          </c:val>
        </c:ser>
        <c:marker val="1"/>
        <c:axId val="124152448"/>
        <c:axId val="135624192"/>
      </c:lineChart>
      <c:catAx>
        <c:axId val="124152448"/>
        <c:scaling>
          <c:orientation val="minMax"/>
        </c:scaling>
        <c:axPos val="b"/>
        <c:tickLblPos val="nextTo"/>
        <c:crossAx val="135624192"/>
        <c:crosses val="autoZero"/>
        <c:auto val="1"/>
        <c:lblAlgn val="ctr"/>
        <c:lblOffset val="100"/>
      </c:catAx>
      <c:valAx>
        <c:axId val="135624192"/>
        <c:scaling>
          <c:logBase val="10"/>
          <c:orientation val="minMax"/>
          <c:max val="1200"/>
          <c:min val="200"/>
        </c:scaling>
        <c:axPos val="l"/>
        <c:majorGridlines/>
        <c:numFmt formatCode="General" sourceLinked="1"/>
        <c:tickLblPos val="nextTo"/>
        <c:crossAx val="1241524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5681714785651797"/>
          <c:h val="0.8326195683872849"/>
        </c:manualLayout>
      </c:layout>
      <c:lineChart>
        <c:grouping val="standard"/>
        <c:ser>
          <c:idx val="0"/>
          <c:order val="0"/>
          <c:tx>
            <c:strRef>
              <c:f>amadinda2!$C$6</c:f>
              <c:strCache>
                <c:ptCount val="1"/>
                <c:pt idx="0">
                  <c:v>Messung</c:v>
                </c:pt>
              </c:strCache>
            </c:strRef>
          </c:tx>
          <c:cat>
            <c:strRef>
              <c:f>amadinda2!$A$7:$A$14</c:f>
              <c:strCache>
                <c:ptCount val="8"/>
                <c:pt idx="0">
                  <c:v>c"</c:v>
                </c:pt>
                <c:pt idx="1">
                  <c:v>a'</c:v>
                </c:pt>
                <c:pt idx="2">
                  <c:v>g'</c:v>
                </c:pt>
                <c:pt idx="3">
                  <c:v>e'</c:v>
                </c:pt>
                <c:pt idx="4">
                  <c:v>d'</c:v>
                </c:pt>
                <c:pt idx="5">
                  <c:v>c'</c:v>
                </c:pt>
                <c:pt idx="6">
                  <c:v>a</c:v>
                </c:pt>
                <c:pt idx="7">
                  <c:v>g</c:v>
                </c:pt>
              </c:strCache>
            </c:strRef>
          </c:cat>
          <c:val>
            <c:numRef>
              <c:f>amadinda2!$C$7:$C$14</c:f>
              <c:numCache>
                <c:formatCode>General</c:formatCode>
                <c:ptCount val="8"/>
                <c:pt idx="0">
                  <c:v>526</c:v>
                </c:pt>
                <c:pt idx="1">
                  <c:v>443</c:v>
                </c:pt>
                <c:pt idx="2">
                  <c:v>384</c:v>
                </c:pt>
                <c:pt idx="3">
                  <c:v>329</c:v>
                </c:pt>
                <c:pt idx="4">
                  <c:v>290</c:v>
                </c:pt>
                <c:pt idx="5">
                  <c:v>254</c:v>
                </c:pt>
                <c:pt idx="6">
                  <c:v>221.5</c:v>
                </c:pt>
                <c:pt idx="7">
                  <c:v>190</c:v>
                </c:pt>
              </c:numCache>
            </c:numRef>
          </c:val>
        </c:ser>
        <c:ser>
          <c:idx val="1"/>
          <c:order val="1"/>
          <c:tx>
            <c:strRef>
              <c:f>amadinda2!$H$6</c:f>
              <c:strCache>
                <c:ptCount val="1"/>
                <c:pt idx="0">
                  <c:v>Äqui</c:v>
                </c:pt>
              </c:strCache>
            </c:strRef>
          </c:tx>
          <c:cat>
            <c:strRef>
              <c:f>amadinda2!$A$7:$A$14</c:f>
              <c:strCache>
                <c:ptCount val="8"/>
                <c:pt idx="0">
                  <c:v>c"</c:v>
                </c:pt>
                <c:pt idx="1">
                  <c:v>a'</c:v>
                </c:pt>
                <c:pt idx="2">
                  <c:v>g'</c:v>
                </c:pt>
                <c:pt idx="3">
                  <c:v>e'</c:v>
                </c:pt>
                <c:pt idx="4">
                  <c:v>d'</c:v>
                </c:pt>
                <c:pt idx="5">
                  <c:v>c'</c:v>
                </c:pt>
                <c:pt idx="6">
                  <c:v>a</c:v>
                </c:pt>
                <c:pt idx="7">
                  <c:v>g</c:v>
                </c:pt>
              </c:strCache>
            </c:strRef>
          </c:cat>
          <c:val>
            <c:numRef>
              <c:f>amadinda2!$H$7:$H$14</c:f>
              <c:numCache>
                <c:formatCode>0.00</c:formatCode>
                <c:ptCount val="8"/>
                <c:pt idx="0">
                  <c:v>526</c:v>
                </c:pt>
                <c:pt idx="1">
                  <c:v>457.90959629376158</c:v>
                </c:pt>
                <c:pt idx="2">
                  <c:v>398.63345699223419</c:v>
                </c:pt>
                <c:pt idx="3">
                  <c:v>347.03058053327112</c:v>
                </c:pt>
                <c:pt idx="4">
                  <c:v>302.10766736422039</c:v>
                </c:pt>
                <c:pt idx="5">
                  <c:v>262.99999999999955</c:v>
                </c:pt>
                <c:pt idx="6">
                  <c:v>228.95479814688053</c:v>
                </c:pt>
                <c:pt idx="7">
                  <c:v>199.31672849611718</c:v>
                </c:pt>
              </c:numCache>
            </c:numRef>
          </c:val>
        </c:ser>
        <c:marker val="1"/>
        <c:axId val="134595712"/>
        <c:axId val="134597248"/>
      </c:lineChart>
      <c:catAx>
        <c:axId val="134595712"/>
        <c:scaling>
          <c:orientation val="minMax"/>
        </c:scaling>
        <c:axPos val="b"/>
        <c:tickLblPos val="nextTo"/>
        <c:crossAx val="134597248"/>
        <c:crosses val="autoZero"/>
        <c:auto val="1"/>
        <c:lblAlgn val="ctr"/>
        <c:lblOffset val="100"/>
      </c:catAx>
      <c:valAx>
        <c:axId val="134597248"/>
        <c:scaling>
          <c:orientation val="minMax"/>
          <c:min val="180"/>
        </c:scaling>
        <c:axPos val="l"/>
        <c:majorGridlines/>
        <c:numFmt formatCode="General" sourceLinked="1"/>
        <c:tickLblPos val="nextTo"/>
        <c:crossAx val="13459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566666666666744"/>
          <c:y val="0.13850503062117256"/>
          <c:w val="0.18488888888888891"/>
          <c:h val="0.16743438320210008"/>
        </c:manualLayout>
      </c:layout>
      <c:spPr>
        <a:solidFill>
          <a:schemeClr val="bg1"/>
        </a:solidFill>
      </c:sp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7319356955380678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amadidan12!$B$8</c:f>
              <c:strCache>
                <c:ptCount val="1"/>
                <c:pt idx="0">
                  <c:v>733</c:v>
                </c:pt>
              </c:strCache>
            </c:strRef>
          </c:tx>
          <c:cat>
            <c:strRef>
              <c:f>amadidan12!$A$9:$A$16</c:f>
              <c:strCache>
                <c:ptCount val="8"/>
                <c:pt idx="0">
                  <c:v>e²</c:v>
                </c:pt>
                <c:pt idx="1">
                  <c:v>c#²</c:v>
                </c:pt>
                <c:pt idx="2">
                  <c:v>h'</c:v>
                </c:pt>
                <c:pt idx="3">
                  <c:v>g#'</c:v>
                </c:pt>
                <c:pt idx="4">
                  <c:v>f#'</c:v>
                </c:pt>
                <c:pt idx="5">
                  <c:v>d#'</c:v>
                </c:pt>
                <c:pt idx="6">
                  <c:v>c#'</c:v>
                </c:pt>
                <c:pt idx="7">
                  <c:v>h</c:v>
                </c:pt>
              </c:strCache>
            </c:strRef>
          </c:cat>
          <c:val>
            <c:numRef>
              <c:f>amadidan12!$B$9:$B$16</c:f>
              <c:numCache>
                <c:formatCode>General</c:formatCode>
                <c:ptCount val="8"/>
                <c:pt idx="0">
                  <c:v>646</c:v>
                </c:pt>
                <c:pt idx="1">
                  <c:v>561</c:v>
                </c:pt>
                <c:pt idx="2">
                  <c:v>483</c:v>
                </c:pt>
                <c:pt idx="3">
                  <c:v>420</c:v>
                </c:pt>
                <c:pt idx="4">
                  <c:v>366</c:v>
                </c:pt>
                <c:pt idx="5">
                  <c:v>320</c:v>
                </c:pt>
                <c:pt idx="6">
                  <c:v>280</c:v>
                </c:pt>
                <c:pt idx="7">
                  <c:v>241</c:v>
                </c:pt>
              </c:numCache>
            </c:numRef>
          </c:val>
        </c:ser>
        <c:ser>
          <c:idx val="1"/>
          <c:order val="1"/>
          <c:tx>
            <c:strRef>
              <c:f>amadidan12!$J$8</c:f>
              <c:strCache>
                <c:ptCount val="1"/>
                <c:pt idx="0">
                  <c:v>aminda2</c:v>
                </c:pt>
              </c:strCache>
            </c:strRef>
          </c:tx>
          <c:cat>
            <c:strRef>
              <c:f>amadidan12!$A$9:$A$16</c:f>
              <c:strCache>
                <c:ptCount val="8"/>
                <c:pt idx="0">
                  <c:v>e²</c:v>
                </c:pt>
                <c:pt idx="1">
                  <c:v>c#²</c:v>
                </c:pt>
                <c:pt idx="2">
                  <c:v>h'</c:v>
                </c:pt>
                <c:pt idx="3">
                  <c:v>g#'</c:v>
                </c:pt>
                <c:pt idx="4">
                  <c:v>f#'</c:v>
                </c:pt>
                <c:pt idx="5">
                  <c:v>d#'</c:v>
                </c:pt>
                <c:pt idx="6">
                  <c:v>c#'</c:v>
                </c:pt>
                <c:pt idx="7">
                  <c:v>h</c:v>
                </c:pt>
              </c:strCache>
            </c:strRef>
          </c:cat>
          <c:val>
            <c:numRef>
              <c:f>amadidan12!$J$9:$J$16</c:f>
              <c:numCache>
                <c:formatCode>0.00</c:formatCode>
                <c:ptCount val="8"/>
                <c:pt idx="0">
                  <c:v>667.1894736842105</c:v>
                </c:pt>
                <c:pt idx="1">
                  <c:v>561.91052631578884</c:v>
                </c:pt>
                <c:pt idx="2">
                  <c:v>487.07368421052632</c:v>
                </c:pt>
                <c:pt idx="3">
                  <c:v>417.31052631578945</c:v>
                </c:pt>
                <c:pt idx="4">
                  <c:v>367.84210526315792</c:v>
                </c:pt>
                <c:pt idx="5">
                  <c:v>322.17894736842106</c:v>
                </c:pt>
                <c:pt idx="6">
                  <c:v>280.95526315789465</c:v>
                </c:pt>
                <c:pt idx="7">
                  <c:v>241</c:v>
                </c:pt>
              </c:numCache>
            </c:numRef>
          </c:val>
        </c:ser>
        <c:ser>
          <c:idx val="2"/>
          <c:order val="2"/>
          <c:tx>
            <c:strRef>
              <c:f>amadidan12!$O$8</c:f>
              <c:strCache>
                <c:ptCount val="1"/>
                <c:pt idx="0">
                  <c:v>in Promille</c:v>
                </c:pt>
              </c:strCache>
            </c:strRef>
          </c:tx>
          <c:dLbls>
            <c:showVal val="1"/>
          </c:dLbls>
          <c:cat>
            <c:strRef>
              <c:f>amadidan12!$A$9:$A$16</c:f>
              <c:strCache>
                <c:ptCount val="8"/>
                <c:pt idx="0">
                  <c:v>e²</c:v>
                </c:pt>
                <c:pt idx="1">
                  <c:v>c#²</c:v>
                </c:pt>
                <c:pt idx="2">
                  <c:v>h'</c:v>
                </c:pt>
                <c:pt idx="3">
                  <c:v>g#'</c:v>
                </c:pt>
                <c:pt idx="4">
                  <c:v>f#'</c:v>
                </c:pt>
                <c:pt idx="5">
                  <c:v>d#'</c:v>
                </c:pt>
                <c:pt idx="6">
                  <c:v>c#'</c:v>
                </c:pt>
                <c:pt idx="7">
                  <c:v>h</c:v>
                </c:pt>
              </c:strCache>
            </c:strRef>
          </c:cat>
          <c:val>
            <c:numRef>
              <c:f>amadidan12!$O$9:$O$16</c:f>
              <c:numCache>
                <c:formatCode>0.00</c:formatCode>
                <c:ptCount val="8"/>
                <c:pt idx="0">
                  <c:v>31.759304545382729</c:v>
                </c:pt>
                <c:pt idx="1">
                  <c:v>1.6204115658047171</c:v>
                </c:pt>
                <c:pt idx="2">
                  <c:v>8.3635892116183399</c:v>
                </c:pt>
                <c:pt idx="3">
                  <c:v>6.44</c:v>
                </c:pt>
                <c:pt idx="4">
                  <c:v>5.0078695092288399</c:v>
                </c:pt>
                <c:pt idx="5">
                  <c:v>6.7631587545332694</c:v>
                </c:pt>
                <c:pt idx="6">
                  <c:v>3.4000543259369351</c:v>
                </c:pt>
                <c:pt idx="7">
                  <c:v>0</c:v>
                </c:pt>
              </c:numCache>
            </c:numRef>
          </c:val>
        </c:ser>
        <c:axId val="137278208"/>
        <c:axId val="137279744"/>
      </c:barChart>
      <c:catAx>
        <c:axId val="137278208"/>
        <c:scaling>
          <c:orientation val="minMax"/>
        </c:scaling>
        <c:axPos val="b"/>
        <c:tickLblPos val="nextTo"/>
        <c:crossAx val="137279744"/>
        <c:crosses val="autoZero"/>
        <c:auto val="1"/>
        <c:lblAlgn val="ctr"/>
        <c:lblOffset val="100"/>
      </c:catAx>
      <c:valAx>
        <c:axId val="13727974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3727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093197725284441"/>
          <c:y val="0.12442403032954216"/>
          <c:w val="0.16824868766404219"/>
          <c:h val="0.25115157480314959"/>
        </c:manualLayout>
      </c:layout>
      <c:spPr>
        <a:solidFill>
          <a:schemeClr val="bg1"/>
        </a:solidFill>
      </c:sp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6.7397121852427647E-2"/>
          <c:y val="5.1400554097404488E-2"/>
          <c:w val="0.92492581983532662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amadidan12!$K$30</c:f>
              <c:strCache>
                <c:ptCount val="1"/>
                <c:pt idx="0">
                  <c:v>wegner</c:v>
                </c:pt>
              </c:strCache>
            </c:strRef>
          </c:tx>
          <c:dLbls>
            <c:showVal val="1"/>
          </c:dLbls>
          <c:cat>
            <c:strRef>
              <c:f>amadidan12!$J$31:$J$40</c:f>
              <c:strCache>
                <c:ptCount val="10"/>
                <c:pt idx="0">
                  <c:v>as</c:v>
                </c:pt>
                <c:pt idx="1">
                  <c:v>ges</c:v>
                </c:pt>
                <c:pt idx="2">
                  <c:v>es</c:v>
                </c:pt>
                <c:pt idx="3">
                  <c:v>des</c:v>
                </c:pt>
                <c:pt idx="4">
                  <c:v>b</c:v>
                </c:pt>
                <c:pt idx="5">
                  <c:v>as</c:v>
                </c:pt>
                <c:pt idx="6">
                  <c:v>ges</c:v>
                </c:pt>
                <c:pt idx="7">
                  <c:v>es</c:v>
                </c:pt>
                <c:pt idx="8">
                  <c:v>des</c:v>
                </c:pt>
                <c:pt idx="9">
                  <c:v>b</c:v>
                </c:pt>
              </c:strCache>
            </c:strRef>
          </c:cat>
          <c:val>
            <c:numRef>
              <c:f>amadidan12!$K$31:$K$40</c:f>
              <c:numCache>
                <c:formatCode>General</c:formatCode>
                <c:ptCount val="10"/>
                <c:pt idx="0">
                  <c:v>847</c:v>
                </c:pt>
                <c:pt idx="1">
                  <c:v>733</c:v>
                </c:pt>
                <c:pt idx="2">
                  <c:v>646</c:v>
                </c:pt>
                <c:pt idx="3">
                  <c:v>561</c:v>
                </c:pt>
                <c:pt idx="4">
                  <c:v>483</c:v>
                </c:pt>
                <c:pt idx="5">
                  <c:v>420</c:v>
                </c:pt>
                <c:pt idx="6">
                  <c:v>366</c:v>
                </c:pt>
                <c:pt idx="7">
                  <c:v>320</c:v>
                </c:pt>
                <c:pt idx="8">
                  <c:v>280</c:v>
                </c:pt>
                <c:pt idx="9">
                  <c:v>241</c:v>
                </c:pt>
              </c:numCache>
            </c:numRef>
          </c:val>
        </c:ser>
        <c:ser>
          <c:idx val="1"/>
          <c:order val="1"/>
          <c:tx>
            <c:strRef>
              <c:f>amadidan12!$N$30</c:f>
              <c:strCache>
                <c:ptCount val="1"/>
                <c:pt idx="0">
                  <c:v>Olutalo</c:v>
                </c:pt>
              </c:strCache>
            </c:strRef>
          </c:tx>
          <c:cat>
            <c:strRef>
              <c:f>amadidan12!$J$31:$J$40</c:f>
              <c:strCache>
                <c:ptCount val="10"/>
                <c:pt idx="0">
                  <c:v>as</c:v>
                </c:pt>
                <c:pt idx="1">
                  <c:v>ges</c:v>
                </c:pt>
                <c:pt idx="2">
                  <c:v>es</c:v>
                </c:pt>
                <c:pt idx="3">
                  <c:v>des</c:v>
                </c:pt>
                <c:pt idx="4">
                  <c:v>b</c:v>
                </c:pt>
                <c:pt idx="5">
                  <c:v>as</c:v>
                </c:pt>
                <c:pt idx="6">
                  <c:v>ges</c:v>
                </c:pt>
                <c:pt idx="7">
                  <c:v>es</c:v>
                </c:pt>
                <c:pt idx="8">
                  <c:v>des</c:v>
                </c:pt>
                <c:pt idx="9">
                  <c:v>b</c:v>
                </c:pt>
              </c:strCache>
            </c:strRef>
          </c:cat>
          <c:val>
            <c:numRef>
              <c:f>amadidan12!$N$31:$N$40</c:f>
              <c:numCache>
                <c:formatCode>General</c:formatCode>
                <c:ptCount val="10"/>
                <c:pt idx="0">
                  <c:v>816</c:v>
                </c:pt>
                <c:pt idx="1">
                  <c:v>722</c:v>
                </c:pt>
                <c:pt idx="2">
                  <c:v>624</c:v>
                </c:pt>
                <c:pt idx="3">
                  <c:v>534</c:v>
                </c:pt>
                <c:pt idx="4">
                  <c:v>466</c:v>
                </c:pt>
                <c:pt idx="5">
                  <c:v>408</c:v>
                </c:pt>
                <c:pt idx="6">
                  <c:v>359</c:v>
                </c:pt>
                <c:pt idx="7">
                  <c:v>310</c:v>
                </c:pt>
                <c:pt idx="8">
                  <c:v>271</c:v>
                </c:pt>
                <c:pt idx="9">
                  <c:v>233</c:v>
                </c:pt>
              </c:numCache>
            </c:numRef>
          </c:val>
        </c:ser>
        <c:axId val="137844608"/>
        <c:axId val="137846144"/>
      </c:barChart>
      <c:catAx>
        <c:axId val="137844608"/>
        <c:scaling>
          <c:orientation val="minMax"/>
        </c:scaling>
        <c:axPos val="b"/>
        <c:tickLblPos val="nextTo"/>
        <c:crossAx val="137846144"/>
        <c:crosses val="autoZero"/>
        <c:auto val="1"/>
        <c:lblAlgn val="ctr"/>
        <c:lblOffset val="100"/>
      </c:catAx>
      <c:valAx>
        <c:axId val="137846144"/>
        <c:scaling>
          <c:orientation val="minMax"/>
        </c:scaling>
        <c:axPos val="l"/>
        <c:majorGridlines/>
        <c:numFmt formatCode="General" sourceLinked="1"/>
        <c:tickLblPos val="nextTo"/>
        <c:crossAx val="13784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130686789151357"/>
          <c:y val="0.18480132691746884"/>
          <c:w val="0.10338124537042997"/>
          <c:h val="0.16743438320210002"/>
        </c:manualLayout>
      </c:layout>
      <c:spPr>
        <a:solidFill>
          <a:schemeClr val="bg1"/>
        </a:solidFill>
      </c:sp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9D04B-6792-4A09-BA73-EF7AB0E1C19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0DBF5-4E48-4B9B-9763-EEBDA254A66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8761-C5D9-4D7F-8075-8A774662BF3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58B8A-E511-444C-A9E3-1A1CCE31D2D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714BC-5FEC-4522-B964-E22E120FEA3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69507-F8EC-4AA7-8C8B-7EAAC118F4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24DC1-AFA9-4C8E-BFFE-BD1B1C52981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8BCA-AA6D-4A90-99B0-3E2089036F8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BAF63-CA54-40FF-8EAC-F1F5AC0EE4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ABA39-F720-4DA1-B91E-56F1893E502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B140C-FAAF-4A26-B4F9-26FCF69D9DD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284502-1C1C-438B-A2D8-AEF193902263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YJTW5hg6p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NMsFfx32L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Arbeitsblat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muskikulturen_der_welt\07%20indonesien\videos\floetensolo.wmv" TargetMode="External"/><Relationship Id="rId5" Type="http://schemas.openxmlformats.org/officeDocument/2006/relationships/hyperlink" Target="https://www.youtube.com/watch?v=6FFWszlI_uA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Kurse%20SS2006\musikinstrumente\Xylophon\xylophon1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061225" y="1628800"/>
            <a:ext cx="4657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Xylophone, </a:t>
            </a:r>
            <a:r>
              <a:rPr lang="de-DE" sz="2400" b="1" dirty="0" err="1" smtClean="0"/>
              <a:t>Lamellophone</a:t>
            </a:r>
            <a:r>
              <a:rPr lang="de-DE" sz="2400" b="1" dirty="0" smtClean="0"/>
              <a:t> in Afrika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25649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„An der Wiege der Stimmungen“ - Referat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Nachtrag zu Gamelan: HA Eberhard </a:t>
            </a:r>
            <a:r>
              <a:rPr lang="de-DE" dirty="0" err="1" smtClean="0">
                <a:latin typeface="+mj-lt"/>
                <a:ea typeface="Cambria" pitchFamily="18" charset="0"/>
                <a:cs typeface="Calibri" pitchFamily="34" charset="0"/>
              </a:rPr>
              <a:t>Schoener‘s</a:t>
            </a: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 „Bali </a:t>
            </a:r>
            <a:r>
              <a:rPr lang="de-DE" dirty="0" err="1" smtClean="0">
                <a:latin typeface="+mj-lt"/>
                <a:ea typeface="Cambria" pitchFamily="18" charset="0"/>
                <a:cs typeface="Calibri" pitchFamily="34" charset="0"/>
              </a:rPr>
              <a:t>Symphony</a:t>
            </a: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“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Die Xylophone des Überseemuseums: Experimente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„</a:t>
            </a:r>
            <a:r>
              <a:rPr lang="de-DE" dirty="0" err="1" smtClean="0">
                <a:latin typeface="+mj-lt"/>
                <a:ea typeface="Cambria" pitchFamily="18" charset="0"/>
                <a:cs typeface="Calibri" pitchFamily="34" charset="0"/>
              </a:rPr>
              <a:t>Amadinda</a:t>
            </a: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“ in Ostafrika: Stimmung, Tonsystem, Spieltechnik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0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304800"/>
          <a:ext cx="9144000" cy="4727575"/>
        </p:xfrm>
        <a:graphic>
          <a:graphicData uri="http://schemas.openxmlformats.org/presentationml/2006/ole">
            <p:oleObj spid="_x0000_s8194" name="Bitmap" r:id="rId3" imgW="7478169" imgH="3866667" progId="PBrush">
              <p:embed/>
            </p:oleObj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3278462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/>
              <a:t>Bakossi</a:t>
            </a:r>
            <a:r>
              <a:rPr lang="de-DE" dirty="0" smtClean="0"/>
              <a:t> (Kamerun 1914)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0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0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21359209">
            <a:off x="2928457" y="2304605"/>
            <a:ext cx="286649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smtClean="0"/>
              <a:t>Baia (Kamerun 1936)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5981700" cy="1428750"/>
          </a:xfrm>
          <a:prstGeom prst="rect">
            <a:avLst/>
          </a:prstGeom>
          <a:solidFill>
            <a:srgbClr val="CCECFF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Michael Homke:</a:t>
            </a:r>
          </a:p>
          <a:p>
            <a:r>
              <a:rPr lang="de-DE" sz="3600" b="1">
                <a:solidFill>
                  <a:srgbClr val="FF0066"/>
                </a:solidFill>
              </a:rPr>
              <a:t>Techno goes Überseemuseum</a:t>
            </a:r>
          </a:p>
          <a:p>
            <a:r>
              <a:rPr lang="de-DE"/>
              <a:t>(Xylophonklänge aus Kamerun 1914)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676400" y="2667000"/>
            <a:ext cx="5181600" cy="3886200"/>
          </a:xfrm>
          <a:prstGeom prst="cloudCallout">
            <a:avLst>
              <a:gd name="adj1" fmla="val -58454"/>
              <a:gd name="adj2" fmla="val -70343"/>
            </a:avLst>
          </a:prstGeom>
          <a:solidFill>
            <a:srgbClr val="CCECFF"/>
          </a:solidFill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9227" name="Picture 11" descr="D:\Erstsemesterveranstaltung\afrika\xylophon_techn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2243138" cy="257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33265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</a:t>
            </a:r>
            <a:endParaRPr lang="de-DE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19672" y="620688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Xylophone in Ostafrika: „</a:t>
            </a:r>
            <a:r>
              <a:rPr lang="de-DE" sz="2400" dirty="0" err="1" smtClean="0"/>
              <a:t>Amadinda</a:t>
            </a:r>
            <a:r>
              <a:rPr lang="de-DE" sz="2400" dirty="0" smtClean="0"/>
              <a:t>“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691680" y="1988840"/>
            <a:ext cx="3712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Bau- und Spielweise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Das Tonsystem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Musik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5373216"/>
            <a:ext cx="6259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Video: Zusammenstellung aus drei Aufführungen</a:t>
            </a:r>
          </a:p>
          <a:p>
            <a:r>
              <a:rPr lang="de-DE" dirty="0" smtClean="0">
                <a:hlinkClick r:id="rId2"/>
              </a:rPr>
              <a:t>https://youtu.be/UYJTW5hg6pE</a:t>
            </a: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Winword\Instrum2002\Musikinstrumente\Xylophon\2SPIEL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5948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971800" y="6172200"/>
            <a:ext cx="408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Uganda: zwei amadinda-Spieler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403648" y="90872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Aufschlüsselung dessen, was da gespielt wird:</a:t>
            </a:r>
            <a:endParaRPr lang="de-DE" dirty="0"/>
          </a:p>
        </p:txBody>
      </p:sp>
      <p:pic>
        <p:nvPicPr>
          <p:cNvPr id="9" name="Grafik 8" descr="amidinda-sch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660232" cy="332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03648" y="90872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Aufschlüsselung dessen, was da gespielt wird: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63688" y="5157192"/>
            <a:ext cx="565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Versatz: Spieler A und B spielen auf Lücke!</a:t>
            </a:r>
          </a:p>
        </p:txBody>
      </p:sp>
      <p:pic>
        <p:nvPicPr>
          <p:cNvPr id="5" name="Grafik 4" descr="Patterns-Olutalo-Ziff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1651000"/>
            <a:ext cx="7518400" cy="3556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31840" y="5949280"/>
            <a:ext cx="299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Hörbeispiel 1</a:t>
            </a:r>
            <a:r>
              <a:rPr lang="de-DE" dirty="0" smtClean="0"/>
              <a:t>: Technik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061225" y="1628800"/>
            <a:ext cx="4657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Xylophone, </a:t>
            </a:r>
            <a:r>
              <a:rPr lang="de-DE" sz="2400" b="1" dirty="0" err="1" smtClean="0"/>
              <a:t>Lamellophone</a:t>
            </a:r>
            <a:r>
              <a:rPr lang="de-DE" sz="2400" b="1" dirty="0" smtClean="0"/>
              <a:t> in Afrika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25649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+mj-lt"/>
                <a:ea typeface="Cambria" pitchFamily="18" charset="0"/>
                <a:cs typeface="Calibri" pitchFamily="34" charset="0"/>
              </a:rPr>
              <a:t>„An der Wiege der Stimmungen“ - Referat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+mj-lt"/>
                <a:ea typeface="Cambria" pitchFamily="18" charset="0"/>
                <a:cs typeface="Calibri" pitchFamily="34" charset="0"/>
              </a:rPr>
              <a:t>Nachtrag zu Gamelan: HA Eberhard </a:t>
            </a:r>
            <a:r>
              <a:rPr lang="de-DE" b="1" dirty="0" err="1" smtClean="0">
                <a:latin typeface="+mj-lt"/>
                <a:ea typeface="Cambria" pitchFamily="18" charset="0"/>
                <a:cs typeface="Calibri" pitchFamily="34" charset="0"/>
              </a:rPr>
              <a:t>Schoener‘s</a:t>
            </a:r>
            <a:r>
              <a:rPr lang="de-DE" b="1" dirty="0" smtClean="0">
                <a:latin typeface="+mj-lt"/>
                <a:ea typeface="Cambria" pitchFamily="18" charset="0"/>
                <a:cs typeface="Calibri" pitchFamily="34" charset="0"/>
              </a:rPr>
              <a:t> „Bali </a:t>
            </a:r>
            <a:r>
              <a:rPr lang="de-DE" b="1" dirty="0" err="1" smtClean="0">
                <a:latin typeface="+mj-lt"/>
                <a:ea typeface="Cambria" pitchFamily="18" charset="0"/>
                <a:cs typeface="Calibri" pitchFamily="34" charset="0"/>
              </a:rPr>
              <a:t>Symphony</a:t>
            </a:r>
            <a:r>
              <a:rPr lang="de-DE" b="1" dirty="0" smtClean="0">
                <a:latin typeface="+mj-lt"/>
                <a:ea typeface="Cambria" pitchFamily="18" charset="0"/>
                <a:cs typeface="Calibri" pitchFamily="34" charset="0"/>
              </a:rPr>
              <a:t>“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Die Xylophone des Überseemuseums: Experimente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„</a:t>
            </a:r>
            <a:r>
              <a:rPr lang="de-DE" dirty="0" err="1" smtClean="0">
                <a:latin typeface="+mj-lt"/>
                <a:ea typeface="Cambria" pitchFamily="18" charset="0"/>
                <a:cs typeface="Calibri" pitchFamily="34" charset="0"/>
              </a:rPr>
              <a:t>Amadinda</a:t>
            </a: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“ in Ostafrika: Stimmung, Tonsystem, Spieltechnik</a:t>
            </a:r>
          </a:p>
        </p:txBody>
      </p:sp>
      <p:sp>
        <p:nvSpPr>
          <p:cNvPr id="6" name="Pfeil nach rechts 5"/>
          <p:cNvSpPr/>
          <p:nvPr/>
        </p:nvSpPr>
        <p:spPr>
          <a:xfrm rot="1357410">
            <a:off x="755576" y="1988840"/>
            <a:ext cx="194421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„Nachtrag“</a:t>
            </a:r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03648" y="90872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Aufschlüsselung dessen, was da gespielt wird: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2204864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Variationsmöglichkeiten:</a:t>
            </a:r>
          </a:p>
          <a:p>
            <a:endParaRPr lang="de-DE" dirty="0" smtClean="0"/>
          </a:p>
          <a:p>
            <a:pPr marL="457200" indent="-457200">
              <a:buAutoNum type="arabicPeriod"/>
            </a:pPr>
            <a:r>
              <a:rPr lang="de-DE" dirty="0" smtClean="0"/>
              <a:t>Spieler B setzt zu unterschiedlichen Zeitpunkten ein</a:t>
            </a:r>
          </a:p>
          <a:p>
            <a:pPr marL="457200" indent="-457200">
              <a:buAutoNum type="arabicPeriod"/>
            </a:pPr>
            <a:r>
              <a:rPr lang="de-DE" dirty="0" smtClean="0"/>
              <a:t>Alle Spieler rücken um eine Taste weiter (soweit der Umfang reicht!)</a:t>
            </a:r>
          </a:p>
          <a:p>
            <a:pPr marL="457200" indent="-457200">
              <a:buAutoNum type="arabicPeriod"/>
            </a:pPr>
            <a:endParaRPr lang="de-DE" dirty="0" smtClean="0"/>
          </a:p>
          <a:p>
            <a:pPr marL="457200" indent="-457200">
              <a:buAutoNum type="arabicPeriod"/>
            </a:pPr>
            <a:endParaRPr lang="de-DE" dirty="0" smtClean="0"/>
          </a:p>
          <a:p>
            <a:r>
              <a:rPr lang="de-DE" u="sng" dirty="0" smtClean="0"/>
              <a:t>Hörbeispiel 2</a:t>
            </a:r>
            <a:r>
              <a:rPr lang="de-DE" dirty="0" smtClean="0"/>
              <a:t>: </a:t>
            </a:r>
            <a:r>
              <a:rPr lang="de-DE" dirty="0" smtClean="0"/>
              <a:t>erst eine Passage, bei der nach 8 Takten Spieler B und ein Achtel später einsetzt. Dann eine Passage, bei der in der Mitte (nach 16 Takten) alle um eine Taste höher rücken. „Olutalo-Experimente.mp3“</a:t>
            </a:r>
          </a:p>
          <a:p>
            <a:endParaRPr lang="de-DE" dirty="0" smtClean="0"/>
          </a:p>
          <a:p>
            <a:pPr marL="457200" indent="-457200">
              <a:buAutoNum type="arabicPeriod"/>
            </a:pP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C:\Winword\Instrum2002\Musikinstrumente\Xylophon\5spiel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8"/>
            <a:ext cx="9144000" cy="6573837"/>
          </a:xfrm>
          <a:prstGeom prst="rect">
            <a:avLst/>
          </a:prstGeom>
          <a:noFill/>
        </p:spPr>
      </p:pic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3032125" y="5911850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chemeClr val="accent2"/>
                </a:solidFill>
              </a:rPr>
              <a:t>5 Spieler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03648" y="90872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Aufschlüsselung dessen, was da gespielt wird: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699792" y="5949280"/>
            <a:ext cx="437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Ergänzungspatterns bei 5 Spielern</a:t>
            </a:r>
          </a:p>
        </p:txBody>
      </p:sp>
      <p:pic>
        <p:nvPicPr>
          <p:cNvPr id="5" name="Picture 2" descr="C:\Winword\Instrum2002\Musikinstrumente\Xylophon\MUKO2_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218367" cy="4209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1124744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Tonsystem und Stimmung</a:t>
            </a:r>
          </a:p>
          <a:p>
            <a:endParaRPr lang="de-DE" dirty="0" smtClean="0"/>
          </a:p>
          <a:p>
            <a:endParaRPr lang="de-DE" dirty="0" smtClean="0"/>
          </a:p>
          <a:p>
            <a:pPr marL="457200" indent="-457200">
              <a:buAutoNum type="arabicPeriod"/>
            </a:pPr>
            <a:r>
              <a:rPr lang="de-DE" dirty="0" smtClean="0"/>
              <a:t>Instrument aus Uganda von Ulrich Wegner (Berlin)</a:t>
            </a:r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Instrument aus dem Video von </a:t>
            </a:r>
            <a:r>
              <a:rPr lang="de-DE" dirty="0" err="1" smtClean="0"/>
              <a:t>Okello</a:t>
            </a:r>
            <a:r>
              <a:rPr lang="de-DE" dirty="0" smtClean="0"/>
              <a:t> Lawrence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Recho</a:t>
            </a:r>
            <a:r>
              <a:rPr lang="de-DE" dirty="0" smtClean="0"/>
              <a:t> Band (2016)</a:t>
            </a:r>
          </a:p>
          <a:p>
            <a:pPr marL="457200" indent="-457200">
              <a:buFontTx/>
              <a:buAutoNum type="arabicPeriod"/>
            </a:pPr>
            <a:r>
              <a:rPr lang="de-DE" dirty="0" smtClean="0"/>
              <a:t>Instrument </a:t>
            </a:r>
            <a:r>
              <a:rPr lang="de-DE" dirty="0" err="1" smtClean="0"/>
              <a:t>vonAlbert</a:t>
            </a:r>
            <a:r>
              <a:rPr lang="de-DE" dirty="0" smtClean="0"/>
              <a:t> </a:t>
            </a:r>
            <a:r>
              <a:rPr lang="de-DE" dirty="0" err="1" smtClean="0"/>
              <a:t>Sempeke</a:t>
            </a:r>
            <a:r>
              <a:rPr lang="de-DE" dirty="0" smtClean="0"/>
              <a:t> „</a:t>
            </a:r>
            <a:r>
              <a:rPr lang="de-DE" dirty="0" err="1" smtClean="0"/>
              <a:t>Olutalo</a:t>
            </a:r>
            <a:r>
              <a:rPr lang="de-DE" dirty="0" smtClean="0"/>
              <a:t> </a:t>
            </a:r>
            <a:r>
              <a:rPr lang="de-DE" dirty="0" err="1" smtClean="0"/>
              <a:t>olw‘e</a:t>
            </a:r>
            <a:r>
              <a:rPr lang="de-DE" dirty="0" smtClean="0"/>
              <a:t> </a:t>
            </a:r>
            <a:r>
              <a:rPr lang="de-DE" dirty="0" err="1" smtClean="0"/>
              <a:t>Nsini</a:t>
            </a:r>
            <a:r>
              <a:rPr lang="de-DE" dirty="0" smtClean="0"/>
              <a:t>“ (Demo 1967)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487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Amadinda</a:t>
            </a:r>
            <a:r>
              <a:rPr lang="de-DE" dirty="0" smtClean="0"/>
              <a:t> Uganda/Berlin (Wegner)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11560" y="1268764"/>
          <a:ext cx="7632848" cy="5040555"/>
        </p:xfrm>
        <a:graphic>
          <a:graphicData uri="http://schemas.openxmlformats.org/drawingml/2006/table">
            <a:tbl>
              <a:tblPr/>
              <a:tblGrid>
                <a:gridCol w="821367"/>
                <a:gridCol w="1056044"/>
                <a:gridCol w="1149915"/>
                <a:gridCol w="1220317"/>
                <a:gridCol w="985640"/>
                <a:gridCol w="1220317"/>
                <a:gridCol w="1179248"/>
              </a:tblGrid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äquid.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1111,94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987,77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972,95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659,26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644,42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Grafik 3" descr="amadi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396" y="2419476"/>
            <a:ext cx="6349207" cy="20190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19872" y="3284984"/>
            <a:ext cx="362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Play „Skala-Wegner.mp3</a:t>
            </a:r>
            <a:r>
              <a:rPr lang="de-DE" dirty="0" smtClean="0"/>
              <a:t>“</a:t>
            </a:r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458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Amadinda</a:t>
            </a:r>
            <a:r>
              <a:rPr lang="de-DE" dirty="0" smtClean="0"/>
              <a:t> Uganda/Berlin (Wegner)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11560" y="1268764"/>
          <a:ext cx="7632848" cy="5040555"/>
        </p:xfrm>
        <a:graphic>
          <a:graphicData uri="http://schemas.openxmlformats.org/drawingml/2006/table">
            <a:tbl>
              <a:tblPr/>
              <a:tblGrid>
                <a:gridCol w="821367"/>
                <a:gridCol w="1056044"/>
                <a:gridCol w="1149915"/>
                <a:gridCol w="1220317"/>
                <a:gridCol w="985640"/>
                <a:gridCol w="1220317"/>
                <a:gridCol w="1179248"/>
              </a:tblGrid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äquid.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1111,94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987,77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972,95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659,26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644,42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487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Amadinda</a:t>
            </a:r>
            <a:r>
              <a:rPr lang="de-DE" dirty="0" smtClean="0"/>
              <a:t> Uganda/Berlin (Wegner)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11560" y="1268764"/>
          <a:ext cx="7632848" cy="5040555"/>
        </p:xfrm>
        <a:graphic>
          <a:graphicData uri="http://schemas.openxmlformats.org/drawingml/2006/table">
            <a:tbl>
              <a:tblPr/>
              <a:tblGrid>
                <a:gridCol w="821367"/>
                <a:gridCol w="1056044"/>
                <a:gridCol w="1149915"/>
                <a:gridCol w="1220317"/>
                <a:gridCol w="985640"/>
                <a:gridCol w="1220317"/>
                <a:gridCol w="1179248"/>
              </a:tblGrid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äquid.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1111,94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987,77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972,95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659,26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644,42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1403648" y="1628800"/>
            <a:ext cx="1080120" cy="4680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92280" y="1700808"/>
            <a:ext cx="1152128" cy="4680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487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Amadinda</a:t>
            </a:r>
            <a:r>
              <a:rPr lang="de-DE" dirty="0" smtClean="0"/>
              <a:t> Uganda/Berlin (Wegner)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11560" y="1268764"/>
          <a:ext cx="7632848" cy="5040555"/>
        </p:xfrm>
        <a:graphic>
          <a:graphicData uri="http://schemas.openxmlformats.org/drawingml/2006/table">
            <a:tbl>
              <a:tblPr/>
              <a:tblGrid>
                <a:gridCol w="821367"/>
                <a:gridCol w="1056044"/>
                <a:gridCol w="1149915"/>
                <a:gridCol w="1220317"/>
                <a:gridCol w="985640"/>
                <a:gridCol w="1220317"/>
                <a:gridCol w="1179248"/>
              </a:tblGrid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äquid.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1111,94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987,77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972,95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659,26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644,42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-38,58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2483768" y="2060848"/>
            <a:ext cx="1080120" cy="4320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21014526">
            <a:off x="4644008" y="2420888"/>
            <a:ext cx="2401619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1200:5 = 240</a:t>
            </a:r>
            <a:endParaRPr lang="de-DE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1916832"/>
            <a:ext cx="432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Tonhöhenverlauf (</a:t>
            </a:r>
            <a:r>
              <a:rPr lang="de-DE" sz="1800" b="1" dirty="0" err="1" smtClean="0"/>
              <a:t>Äquidistanz</a:t>
            </a:r>
            <a:r>
              <a:rPr lang="de-DE" sz="1800" b="1" dirty="0" smtClean="0"/>
              <a:t> = Gerade):</a:t>
            </a:r>
            <a:endParaRPr lang="de-DE" sz="1800" b="1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755576" y="2636912"/>
          <a:ext cx="73448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71600" y="548680"/>
            <a:ext cx="487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Amadinda</a:t>
            </a:r>
            <a:r>
              <a:rPr lang="de-DE" dirty="0" smtClean="0"/>
              <a:t> Uganda/Berlin (Wegner)</a:t>
            </a: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428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Amadinda</a:t>
            </a:r>
            <a:r>
              <a:rPr lang="de-DE" dirty="0" smtClean="0"/>
              <a:t> von </a:t>
            </a:r>
            <a:r>
              <a:rPr lang="de-DE" dirty="0" err="1" smtClean="0"/>
              <a:t>Okello</a:t>
            </a:r>
            <a:r>
              <a:rPr lang="de-DE" dirty="0" smtClean="0"/>
              <a:t> Lawrence 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905000"/>
            <a:ext cx="8736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971600" y="5589240"/>
            <a:ext cx="6547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Videoclip (Anfang) </a:t>
            </a:r>
            <a:r>
              <a:rPr lang="de-DE" dirty="0" smtClean="0">
                <a:hlinkClick r:id="rId3"/>
              </a:rPr>
              <a:t>https://youtu.be/2NMsFfx32LE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061225" y="1628800"/>
            <a:ext cx="4657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Xylophone, </a:t>
            </a:r>
            <a:r>
              <a:rPr lang="de-DE" sz="2400" b="1" dirty="0" err="1" smtClean="0"/>
              <a:t>Lamellophone</a:t>
            </a:r>
            <a:r>
              <a:rPr lang="de-DE" sz="2400" b="1" dirty="0" smtClean="0"/>
              <a:t> in Afrika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25649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„An der Wiege der Stimmungen“ - Referat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Nachtrag zu Gamelan: HA Eberhard </a:t>
            </a:r>
            <a:r>
              <a:rPr lang="de-DE" dirty="0" err="1" smtClean="0">
                <a:latin typeface="+mj-lt"/>
                <a:ea typeface="Cambria" pitchFamily="18" charset="0"/>
                <a:cs typeface="Calibri" pitchFamily="34" charset="0"/>
              </a:rPr>
              <a:t>Schoener‘s</a:t>
            </a: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 „Bali </a:t>
            </a:r>
            <a:r>
              <a:rPr lang="de-DE" dirty="0" err="1" smtClean="0">
                <a:latin typeface="+mj-lt"/>
                <a:ea typeface="Cambria" pitchFamily="18" charset="0"/>
                <a:cs typeface="Calibri" pitchFamily="34" charset="0"/>
              </a:rPr>
              <a:t>Symphony</a:t>
            </a:r>
            <a:r>
              <a:rPr lang="de-DE" dirty="0" smtClean="0">
                <a:latin typeface="+mj-lt"/>
                <a:ea typeface="Cambria" pitchFamily="18" charset="0"/>
                <a:cs typeface="Calibri" pitchFamily="34" charset="0"/>
              </a:rPr>
              <a:t>“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+mj-lt"/>
                <a:ea typeface="Cambria" pitchFamily="18" charset="0"/>
                <a:cs typeface="Calibri" pitchFamily="34" charset="0"/>
              </a:rPr>
              <a:t>Die Xylophone des Überseemuseums: Experimente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+mj-lt"/>
                <a:ea typeface="Cambria" pitchFamily="18" charset="0"/>
                <a:cs typeface="Calibri" pitchFamily="34" charset="0"/>
              </a:rPr>
              <a:t>„</a:t>
            </a:r>
            <a:r>
              <a:rPr lang="de-DE" b="1" dirty="0" err="1" smtClean="0">
                <a:latin typeface="+mj-lt"/>
                <a:ea typeface="Cambria" pitchFamily="18" charset="0"/>
                <a:cs typeface="Calibri" pitchFamily="34" charset="0"/>
              </a:rPr>
              <a:t>Amadinda</a:t>
            </a:r>
            <a:r>
              <a:rPr lang="de-DE" b="1" dirty="0" smtClean="0">
                <a:latin typeface="+mj-lt"/>
                <a:ea typeface="Cambria" pitchFamily="18" charset="0"/>
                <a:cs typeface="Calibri" pitchFamily="34" charset="0"/>
              </a:rPr>
              <a:t>“ in Ostafrika: Stimmung, Tonsystem, Spieltechnik</a:t>
            </a:r>
          </a:p>
        </p:txBody>
      </p:sp>
      <p:sp>
        <p:nvSpPr>
          <p:cNvPr id="6" name="Pfeil nach rechts 5"/>
          <p:cNvSpPr/>
          <p:nvPr/>
        </p:nvSpPr>
        <p:spPr>
          <a:xfrm rot="1646739">
            <a:off x="402284" y="3056597"/>
            <a:ext cx="194421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„Thema“</a:t>
            </a:r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428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Amadinda</a:t>
            </a:r>
            <a:r>
              <a:rPr lang="de-DE" dirty="0" smtClean="0"/>
              <a:t> von </a:t>
            </a:r>
            <a:r>
              <a:rPr lang="de-DE" dirty="0" err="1" smtClean="0"/>
              <a:t>Okello</a:t>
            </a:r>
            <a:r>
              <a:rPr lang="de-DE" dirty="0" smtClean="0"/>
              <a:t> Lawrence 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719141" cy="129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67544" y="1988838"/>
          <a:ext cx="7488832" cy="3888432"/>
        </p:xfrm>
        <a:graphic>
          <a:graphicData uri="http://schemas.openxmlformats.org/drawingml/2006/table">
            <a:tbl>
              <a:tblPr/>
              <a:tblGrid>
                <a:gridCol w="446187"/>
                <a:gridCol w="912654"/>
                <a:gridCol w="1216873"/>
                <a:gridCol w="730122"/>
                <a:gridCol w="831528"/>
                <a:gridCol w="1135747"/>
                <a:gridCol w="1074904"/>
                <a:gridCol w="1140817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Messung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Äqui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orig/äqui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-57,31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398,63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-64,75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-92,37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-70,81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-51,21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-57,31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-82,88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428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Amadinda</a:t>
            </a:r>
            <a:r>
              <a:rPr lang="de-DE" dirty="0" smtClean="0"/>
              <a:t> von </a:t>
            </a:r>
            <a:r>
              <a:rPr lang="de-DE" dirty="0" err="1" smtClean="0"/>
              <a:t>Okello</a:t>
            </a:r>
            <a:r>
              <a:rPr lang="de-DE" dirty="0" smtClean="0"/>
              <a:t> Lawrence 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719141" cy="129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m 5"/>
          <p:cNvGraphicFramePr/>
          <p:nvPr/>
        </p:nvGraphicFramePr>
        <p:xfrm>
          <a:off x="827584" y="2204864"/>
          <a:ext cx="5670376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6538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Amadinda</a:t>
            </a:r>
            <a:r>
              <a:rPr lang="de-DE" dirty="0" smtClean="0"/>
              <a:t> von Albert </a:t>
            </a:r>
            <a:r>
              <a:rPr lang="de-DE" dirty="0" err="1" smtClean="0"/>
              <a:t>Sempeke</a:t>
            </a:r>
            <a:r>
              <a:rPr lang="de-DE" dirty="0" smtClean="0"/>
              <a:t> („</a:t>
            </a:r>
            <a:r>
              <a:rPr lang="de-DE" dirty="0" err="1" smtClean="0"/>
              <a:t>Olutalo</a:t>
            </a:r>
            <a:r>
              <a:rPr lang="de-DE" dirty="0" smtClean="0"/>
              <a:t>“-Demo)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47664" y="6093296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Hörbeispiel „</a:t>
            </a:r>
            <a:r>
              <a:rPr lang="de-DE" dirty="0" err="1" smtClean="0"/>
              <a:t>Olutalo</a:t>
            </a:r>
            <a:r>
              <a:rPr lang="de-DE" dirty="0" smtClean="0"/>
              <a:t>“-Demo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187625" y="1268764"/>
          <a:ext cx="7056782" cy="4392479"/>
        </p:xfrm>
        <a:graphic>
          <a:graphicData uri="http://schemas.openxmlformats.org/drawingml/2006/table">
            <a:tbl>
              <a:tblPr/>
              <a:tblGrid>
                <a:gridCol w="763777"/>
                <a:gridCol w="992258"/>
                <a:gridCol w="783362"/>
                <a:gridCol w="1410051"/>
                <a:gridCol w="1540611"/>
                <a:gridCol w="1566723"/>
              </a:tblGrid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739,99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622,26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-52,22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-47,41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Grafik 7" descr="2SPIEL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157" y="1974916"/>
            <a:ext cx="4389686" cy="290816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548680"/>
            <a:ext cx="6538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Amadinda</a:t>
            </a:r>
            <a:r>
              <a:rPr lang="de-DE" dirty="0" smtClean="0"/>
              <a:t> von Albert </a:t>
            </a:r>
            <a:r>
              <a:rPr lang="de-DE" dirty="0" err="1" smtClean="0"/>
              <a:t>Sempeke</a:t>
            </a:r>
            <a:r>
              <a:rPr lang="de-DE" dirty="0" smtClean="0"/>
              <a:t> („</a:t>
            </a:r>
            <a:r>
              <a:rPr lang="de-DE" dirty="0" err="1" smtClean="0"/>
              <a:t>Olutalo</a:t>
            </a:r>
            <a:r>
              <a:rPr lang="de-DE" dirty="0" smtClean="0"/>
              <a:t>“-Demo)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47664" y="6093296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Hörbeispiel „</a:t>
            </a:r>
            <a:r>
              <a:rPr lang="de-DE" dirty="0" err="1" smtClean="0"/>
              <a:t>Olutalo</a:t>
            </a:r>
            <a:r>
              <a:rPr lang="de-DE" dirty="0" smtClean="0"/>
              <a:t>“-Demo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187625" y="1268764"/>
          <a:ext cx="7056782" cy="4392479"/>
        </p:xfrm>
        <a:graphic>
          <a:graphicData uri="http://schemas.openxmlformats.org/drawingml/2006/table">
            <a:tbl>
              <a:tblPr/>
              <a:tblGrid>
                <a:gridCol w="763777"/>
                <a:gridCol w="992258"/>
                <a:gridCol w="783362"/>
                <a:gridCol w="1410051"/>
                <a:gridCol w="1540611"/>
                <a:gridCol w="1566723"/>
              </a:tblGrid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739,99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622,26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-52,22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-47,41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71600" y="548680"/>
            <a:ext cx="638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Amadinda</a:t>
            </a:r>
            <a:r>
              <a:rPr lang="de-DE" dirty="0" smtClean="0"/>
              <a:t> von Wegner und von </a:t>
            </a:r>
            <a:r>
              <a:rPr lang="de-DE" dirty="0" err="1" smtClean="0"/>
              <a:t>Okello</a:t>
            </a:r>
            <a:r>
              <a:rPr lang="de-DE" dirty="0" smtClean="0"/>
              <a:t> Lawrence </a:t>
            </a:r>
            <a:endParaRPr lang="de-DE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971600" y="1268760"/>
          <a:ext cx="70567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691680" y="6021288"/>
            <a:ext cx="4975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 die </a:t>
            </a:r>
            <a:r>
              <a:rPr lang="de-DE" dirty="0" err="1" smtClean="0"/>
              <a:t>Amindas</a:t>
            </a:r>
            <a:r>
              <a:rPr lang="de-DE" dirty="0" smtClean="0"/>
              <a:t> stimmen gut überein!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/>
        </p:nvGraphicFramePr>
        <p:xfrm>
          <a:off x="467543" y="1700808"/>
          <a:ext cx="8280921" cy="45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971600" y="548680"/>
            <a:ext cx="6227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Amadinda</a:t>
            </a:r>
            <a:r>
              <a:rPr lang="de-DE" dirty="0" smtClean="0"/>
              <a:t> von Wegner und von Albert </a:t>
            </a:r>
            <a:r>
              <a:rPr lang="de-DE" dirty="0" err="1" smtClean="0"/>
              <a:t>Sempeke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548680"/>
            <a:ext cx="446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Drei </a:t>
            </a:r>
            <a:r>
              <a:rPr lang="de-DE" dirty="0" err="1" smtClean="0"/>
              <a:t>Amadinda</a:t>
            </a:r>
            <a:r>
              <a:rPr lang="de-DE" dirty="0" smtClean="0"/>
              <a:t>: Intervalle in Cent 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907703" y="1196745"/>
          <a:ext cx="5832649" cy="5256585"/>
        </p:xfrm>
        <a:graphic>
          <a:graphicData uri="http://schemas.openxmlformats.org/drawingml/2006/table">
            <a:tbl>
              <a:tblPr/>
              <a:tblGrid>
                <a:gridCol w="1534908"/>
                <a:gridCol w="1227925"/>
                <a:gridCol w="1534908"/>
                <a:gridCol w="1534908"/>
              </a:tblGrid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amadinda1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amadinda2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amadinda3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c#'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7584" y="908720"/>
            <a:ext cx="467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smtClean="0"/>
              <a:t>Anwendung: „</a:t>
            </a:r>
            <a:r>
              <a:rPr lang="de-DE" dirty="0" err="1" smtClean="0"/>
              <a:t>Olutalo</a:t>
            </a:r>
            <a:r>
              <a:rPr lang="de-DE" dirty="0" smtClean="0"/>
              <a:t> </a:t>
            </a:r>
            <a:r>
              <a:rPr lang="de-DE" dirty="0" err="1"/>
              <a:t>olw‘e</a:t>
            </a:r>
            <a:r>
              <a:rPr lang="de-DE" dirty="0"/>
              <a:t> </a:t>
            </a:r>
            <a:r>
              <a:rPr lang="de-DE" dirty="0" err="1" smtClean="0"/>
              <a:t>Nsinsi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99592" y="1988840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 smtClean="0"/>
              <a:t>Hybrid: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de-DE" dirty="0" smtClean="0"/>
              <a:t>„</a:t>
            </a:r>
            <a:r>
              <a:rPr lang="de-DE" dirty="0" err="1" smtClean="0"/>
              <a:t>Olutalo</a:t>
            </a:r>
            <a:r>
              <a:rPr lang="de-DE" dirty="0" smtClean="0"/>
              <a:t>“ wird auf dem Berliner Xylophon gespielt, 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de-DE" dirty="0" smtClean="0"/>
              <a:t>aber in der Stimmung von Albert </a:t>
            </a:r>
            <a:r>
              <a:rPr lang="de-DE" dirty="0" err="1" smtClean="0"/>
              <a:t>Sempeke</a:t>
            </a:r>
            <a:r>
              <a:rPr lang="de-DE" dirty="0" smtClean="0"/>
              <a:t>.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de-DE" dirty="0" smtClean="0"/>
              <a:t>dazu erklingt „</a:t>
            </a:r>
            <a:r>
              <a:rPr lang="de-DE" dirty="0" err="1" smtClean="0"/>
              <a:t>Olulato</a:t>
            </a:r>
            <a:r>
              <a:rPr lang="de-DE" dirty="0" smtClean="0"/>
              <a:t>“ gespielt auf einer Bogenharfe (</a:t>
            </a:r>
            <a:r>
              <a:rPr lang="de-DE" dirty="0" err="1" smtClean="0"/>
              <a:t>ennanga</a:t>
            </a:r>
            <a:r>
              <a:rPr lang="de-DE" dirty="0" smtClean="0"/>
              <a:t>) und gesungen von Evaristo </a:t>
            </a:r>
            <a:r>
              <a:rPr lang="de-DE" dirty="0" err="1" smtClean="0"/>
              <a:t>Muyinda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5589240"/>
            <a:ext cx="6784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Hörbeispiel „Olulato-Gesang-Bogenharfe-Xylo.mp3“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91680" y="3284984"/>
            <a:ext cx="5646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Es folgt noch Teil 2: </a:t>
            </a:r>
            <a:r>
              <a:rPr lang="de-DE" dirty="0" err="1" smtClean="0"/>
              <a:t>Lamellophone</a:t>
            </a:r>
            <a:r>
              <a:rPr lang="de-DE" dirty="0" smtClean="0"/>
              <a:t> (</a:t>
            </a:r>
            <a:r>
              <a:rPr lang="de-DE" dirty="0" err="1" smtClean="0"/>
              <a:t>Mbira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14282" y="478632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„</a:t>
            </a:r>
            <a:r>
              <a:rPr lang="de-DE" sz="1800" dirty="0" err="1" smtClean="0"/>
              <a:t>Beyond</a:t>
            </a:r>
            <a:r>
              <a:rPr lang="de-DE" sz="1800" dirty="0" smtClean="0"/>
              <a:t> </a:t>
            </a:r>
            <a:r>
              <a:rPr lang="de-DE" sz="1800" dirty="0" err="1" smtClean="0"/>
              <a:t>where</a:t>
            </a:r>
            <a:r>
              <a:rPr lang="de-DE" sz="1800" dirty="0" smtClean="0"/>
              <a:t> </a:t>
            </a:r>
            <a:r>
              <a:rPr lang="de-DE" sz="1800" dirty="0" err="1" smtClean="0"/>
              <a:t>eyes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see</a:t>
            </a:r>
            <a:r>
              <a:rPr lang="de-DE" sz="1800" dirty="0" smtClean="0"/>
              <a:t>“ : zuerst die Gamelan-Stimmung, dann dieselbe Melodie mit temperierten Instrumenten</a:t>
            </a:r>
            <a:endParaRPr lang="de-DE" sz="1800" dirty="0"/>
          </a:p>
        </p:txBody>
      </p:sp>
      <p:pic>
        <p:nvPicPr>
          <p:cNvPr id="5" name="Picture 2" descr="E:\HörpsyExp\bilder\schoe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9144000" cy="99853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715223" y="285728"/>
            <a:ext cx="5713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Eberhard </a:t>
            </a:r>
            <a:r>
              <a:rPr lang="de-DE" sz="2800" dirty="0" err="1" smtClean="0"/>
              <a:t>Schoener</a:t>
            </a:r>
            <a:r>
              <a:rPr lang="de-DE" sz="2800" dirty="0" smtClean="0"/>
              <a:t>:</a:t>
            </a:r>
          </a:p>
          <a:p>
            <a:r>
              <a:rPr lang="de-DE" sz="2800" dirty="0" smtClean="0"/>
              <a:t> Trance Mission mit „Bali </a:t>
            </a:r>
            <a:r>
              <a:rPr lang="de-DE" sz="2800" dirty="0" err="1" smtClean="0"/>
              <a:t>Symphony</a:t>
            </a:r>
            <a:r>
              <a:rPr lang="de-DE" sz="2800" dirty="0" smtClean="0"/>
              <a:t>“</a:t>
            </a:r>
            <a:endParaRPr lang="de-DE" sz="2800" dirty="0"/>
          </a:p>
        </p:txBody>
      </p:sp>
      <p:pic>
        <p:nvPicPr>
          <p:cNvPr id="8" name="Grafik 7" descr="schoe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688" y="1500174"/>
            <a:ext cx="8418624" cy="291856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67544" y="33265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endParaRPr lang="de-DE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HörpsyExp\bilder\schoen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998538"/>
          </a:xfrm>
          <a:prstGeom prst="rect">
            <a:avLst/>
          </a:prstGeom>
          <a:noFill/>
        </p:spPr>
      </p:pic>
      <p:graphicFrame>
        <p:nvGraphicFramePr>
          <p:cNvPr id="12288" name="Object 0"/>
          <p:cNvGraphicFramePr>
            <a:graphicFrameLocks noChangeAspect="1"/>
          </p:cNvGraphicFramePr>
          <p:nvPr/>
        </p:nvGraphicFramePr>
        <p:xfrm>
          <a:off x="321455" y="3071810"/>
          <a:ext cx="8501090" cy="2936875"/>
        </p:xfrm>
        <a:graphic>
          <a:graphicData uri="http://schemas.openxmlformats.org/presentationml/2006/ole">
            <p:oleObj spid="_x0000_s22530" name="Arbeitsblatt" r:id="rId4" imgW="3607200" imgH="1161000" progId="Excel.Sheet.8">
              <p:embed/>
            </p:oleObj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331640" y="6206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Bestimmung der Frequenzen für den </a:t>
            </a:r>
            <a:r>
              <a:rPr lang="de-DE" sz="2000" dirty="0" err="1" smtClean="0"/>
              <a:t>Maqam</a:t>
            </a:r>
            <a:r>
              <a:rPr lang="de-DE" sz="2000" dirty="0" smtClean="0"/>
              <a:t>-Player</a:t>
            </a:r>
          </a:p>
          <a:p>
            <a:r>
              <a:rPr lang="de-DE" sz="2000" dirty="0" smtClean="0"/>
              <a:t>(oder einer expliziten </a:t>
            </a:r>
            <a:r>
              <a:rPr lang="de-DE" sz="2000" dirty="0" err="1" smtClean="0"/>
              <a:t>Pitchbend</a:t>
            </a:r>
            <a:r>
              <a:rPr lang="de-DE" sz="2000" dirty="0" smtClean="0"/>
              <a:t>-Version in </a:t>
            </a:r>
            <a:r>
              <a:rPr lang="de-DE" sz="2000" dirty="0" err="1" smtClean="0"/>
              <a:t>Cubase</a:t>
            </a:r>
            <a:r>
              <a:rPr lang="de-DE" sz="2000" dirty="0" smtClean="0"/>
              <a:t> etc.)</a:t>
            </a:r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467544" y="33265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endParaRPr lang="de-DE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28397" y="214290"/>
            <a:ext cx="707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Die Melodie der </a:t>
            </a:r>
            <a:r>
              <a:rPr lang="de-DE" sz="1800" dirty="0" err="1" smtClean="0"/>
              <a:t>Schoener</a:t>
            </a:r>
            <a:r>
              <a:rPr lang="de-DE" sz="1800" dirty="0" smtClean="0"/>
              <a:t>-CD hier in einer Flöten-</a:t>
            </a:r>
            <a:r>
              <a:rPr lang="de-DE" sz="1800" dirty="0" err="1" smtClean="0"/>
              <a:t>Impro</a:t>
            </a:r>
            <a:r>
              <a:rPr lang="de-DE" sz="1800" dirty="0" smtClean="0"/>
              <a:t> (Bremen 2006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Picture 2" descr="E:\HörpsyExp\bilder\schoen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960873"/>
            <a:ext cx="8215338" cy="897127"/>
          </a:xfrm>
          <a:prstGeom prst="rect">
            <a:avLst/>
          </a:prstGeom>
          <a:noFill/>
        </p:spPr>
      </p:pic>
      <p:pic>
        <p:nvPicPr>
          <p:cNvPr id="6" name="floetensol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196752"/>
            <a:ext cx="4584171" cy="343812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67544" y="33265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endParaRPr lang="de-DE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95736" y="5445224"/>
            <a:ext cx="484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5"/>
              </a:rPr>
              <a:t>https://www.youtube.com/watch?v=6FFWszlI_uA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33265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endParaRPr lang="de-DE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19672" y="620688"/>
            <a:ext cx="4097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Xylophone im Überseemuseum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83568" y="191683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Instrumente, die (angeblich) noch nie gespielt worden sind, wurden 2006 zum Leben erweckt…</a:t>
            </a:r>
            <a:endParaRPr lang="de-DE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0986369">
            <a:off x="1803853" y="3456977"/>
            <a:ext cx="3124573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/>
              <a:t>Mbum</a:t>
            </a:r>
            <a:r>
              <a:rPr lang="de-DE" dirty="0" smtClean="0"/>
              <a:t> (Kamerun 1914)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259632" y="5949280"/>
            <a:ext cx="634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www.musik-for.uni-oldenburg.de/weltstimmung/10Afrika/xylophone.htm</a:t>
            </a:r>
            <a:r>
              <a:rPr lang="de-DE" dirty="0" smtClean="0"/>
              <a:t>l</a:t>
            </a:r>
            <a:endParaRPr lang="de-D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598555">
            <a:off x="5008748" y="4105057"/>
            <a:ext cx="3278462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/>
              <a:t>Bakossi</a:t>
            </a:r>
            <a:r>
              <a:rPr lang="de-DE" dirty="0" smtClean="0"/>
              <a:t> (Kamerun 1914)</a:t>
            </a:r>
            <a:endParaRPr lang="de-DE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21359209">
            <a:off x="2928457" y="4824885"/>
            <a:ext cx="286649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smtClean="0"/>
              <a:t>Baia (Kamerun 1936)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IC00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3124573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/>
              <a:t>Mbum</a:t>
            </a:r>
            <a:r>
              <a:rPr lang="de-DE" dirty="0" smtClean="0"/>
              <a:t> (Kamerun 1914)</a:t>
            </a:r>
            <a:endParaRPr lang="de-DE" dirty="0"/>
          </a:p>
        </p:txBody>
      </p:sp>
      <p:pic>
        <p:nvPicPr>
          <p:cNvPr id="3078" name="xylophon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715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00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Bildschirmpräsentation (4:3)</PresentationFormat>
  <Paragraphs>748</Paragraphs>
  <Slides>38</Slides>
  <Notes>0</Notes>
  <HiddenSlides>0</HiddenSlides>
  <MMClips>2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1" baseType="lpstr">
      <vt:lpstr>Standarddesign</vt:lpstr>
      <vt:lpstr>Arbeitsblatt</vt:lpstr>
      <vt:lpstr>Bitmap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</vt:vector>
  </TitlesOfParts>
  <Company>uniol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wms</dc:creator>
  <cp:lastModifiedBy>Wolfgang Martin Stroh</cp:lastModifiedBy>
  <cp:revision>26</cp:revision>
  <dcterms:created xsi:type="dcterms:W3CDTF">2004-01-25T15:39:31Z</dcterms:created>
  <dcterms:modified xsi:type="dcterms:W3CDTF">2021-06-21T07:38:38Z</dcterms:modified>
</cp:coreProperties>
</file>